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5.xml" ContentType="application/vnd.openxmlformats-officedocument.themeOverr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6.xml" ContentType="application/vnd.openxmlformats-officedocument.themeOverr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7.xml" ContentType="application/vnd.openxmlformats-officedocument.themeOverr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3.xml" ContentType="application/vnd.openxmlformats-officedocument.themeOverr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4.xml" ContentType="application/vnd.openxmlformats-officedocument.themeOverr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heme/themeOverride15.xml" ContentType="application/vnd.openxmlformats-officedocument.themeOverride+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heme/themeOverride16.xml" ContentType="application/vnd.openxmlformats-officedocument.themeOverride+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heme/themeOverride17.xml" ContentType="application/vnd.openxmlformats-officedocument.themeOverride+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heme/themeOverride18.xml" ContentType="application/vnd.openxmlformats-officedocument.themeOverride+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heme/themeOverride19.xml" ContentType="application/vnd.openxmlformats-officedocument.themeOverride+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heme/themeOverride20.xml" ContentType="application/vnd.openxmlformats-officedocument.themeOverride+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25"/>
  </p:notesMasterIdLst>
  <p:sldIdLst>
    <p:sldId id="274" r:id="rId5"/>
    <p:sldId id="307" r:id="rId6"/>
    <p:sldId id="314" r:id="rId7"/>
    <p:sldId id="308" r:id="rId8"/>
    <p:sldId id="309" r:id="rId9"/>
    <p:sldId id="311" r:id="rId10"/>
    <p:sldId id="317" r:id="rId11"/>
    <p:sldId id="333" r:id="rId12"/>
    <p:sldId id="336" r:id="rId13"/>
    <p:sldId id="337" r:id="rId14"/>
    <p:sldId id="338" r:id="rId15"/>
    <p:sldId id="334" r:id="rId16"/>
    <p:sldId id="339" r:id="rId17"/>
    <p:sldId id="331" r:id="rId18"/>
    <p:sldId id="332" r:id="rId19"/>
    <p:sldId id="340" r:id="rId20"/>
    <p:sldId id="341" r:id="rId21"/>
    <p:sldId id="342" r:id="rId22"/>
    <p:sldId id="343" r:id="rId23"/>
    <p:sldId id="335" r:id="rId24"/>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57525F-D9BA-46E0-AE70-B5AC2598E549}" v="1" dt="2021-03-27T19:06:10.3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67085" autoAdjust="0"/>
  </p:normalViewPr>
  <p:slideViewPr>
    <p:cSldViewPr snapToGrid="0">
      <p:cViewPr varScale="1">
        <p:scale>
          <a:sx n="57" d="100"/>
          <a:sy n="57" d="100"/>
        </p:scale>
        <p:origin x="1680" y="8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diagrams/_rels/data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14.xml.rels><?xml version="1.0" encoding="UTF-8" standalone="yes"?>
<Relationships xmlns="http://schemas.openxmlformats.org/package/2006/relationships"><Relationship Id="rId1" Type="http://schemas.openxmlformats.org/officeDocument/2006/relationships/hyperlink" Target="https://www.aspca.org/animal-homelessness/shelter-intake-and-surrender/pet-statistics"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4.xml.rels><?xml version="1.0" encoding="UTF-8" standalone="yes"?>
<Relationships xmlns="http://schemas.openxmlformats.org/package/2006/relationships"><Relationship Id="rId1" Type="http://schemas.openxmlformats.org/officeDocument/2006/relationships/hyperlink" Target="https://www.aspca.org/animal-homelessness/shelter-intake-and-surrender/pet-statistics"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CC8751-248F-406A-92A7-DFEA98A26C9D}" type="doc">
      <dgm:prSet loTypeId="urn:microsoft.com/office/officeart/2005/8/layout/balance1" loCatId="relationship" qsTypeId="urn:microsoft.com/office/officeart/2005/8/quickstyle/simple1" qsCatId="simple" csTypeId="urn:microsoft.com/office/officeart/2005/8/colors/colorful1" csCatId="colorful" phldr="1"/>
      <dgm:spPr/>
      <dgm:t>
        <a:bodyPr/>
        <a:lstStyle/>
        <a:p>
          <a:endParaRPr lang="en-US"/>
        </a:p>
      </dgm:t>
    </dgm:pt>
    <dgm:pt modelId="{F44909F9-CD78-4BD4-A250-DE7E91894BC8}">
      <dgm:prSet phldrT="[Text]"/>
      <dgm:spPr/>
      <dgm:t>
        <a:bodyPr/>
        <a:lstStyle/>
        <a:p>
          <a:r>
            <a:rPr lang="en-US" dirty="0"/>
            <a:t>Live Release Outcomes</a:t>
          </a:r>
        </a:p>
      </dgm:t>
    </dgm:pt>
    <dgm:pt modelId="{034F147D-3788-4F8D-9B48-4E4B2F791BB1}" type="parTrans" cxnId="{69F2E0B6-ED94-40EB-A374-5980CE036734}">
      <dgm:prSet/>
      <dgm:spPr/>
      <dgm:t>
        <a:bodyPr/>
        <a:lstStyle/>
        <a:p>
          <a:endParaRPr lang="en-US"/>
        </a:p>
      </dgm:t>
    </dgm:pt>
    <dgm:pt modelId="{F708617D-BC29-493B-B6A7-17666B2A4CBE}" type="sibTrans" cxnId="{69F2E0B6-ED94-40EB-A374-5980CE036734}">
      <dgm:prSet/>
      <dgm:spPr/>
      <dgm:t>
        <a:bodyPr/>
        <a:lstStyle/>
        <a:p>
          <a:endParaRPr lang="en-US"/>
        </a:p>
      </dgm:t>
    </dgm:pt>
    <dgm:pt modelId="{3E56A1E8-F9F2-4599-9E7A-6B73044CCB1B}">
      <dgm:prSet phldrT="[Text]"/>
      <dgm:spPr/>
      <dgm:t>
        <a:bodyPr/>
        <a:lstStyle/>
        <a:p>
          <a:r>
            <a:rPr lang="en-US" dirty="0"/>
            <a:t>Return to Owner</a:t>
          </a:r>
        </a:p>
      </dgm:t>
    </dgm:pt>
    <dgm:pt modelId="{4C1E5589-6FE1-4484-9677-BF7FC3775D30}" type="parTrans" cxnId="{11E1D07C-239E-46F1-BD57-E6F75973BA7C}">
      <dgm:prSet/>
      <dgm:spPr/>
      <dgm:t>
        <a:bodyPr/>
        <a:lstStyle/>
        <a:p>
          <a:endParaRPr lang="en-US"/>
        </a:p>
      </dgm:t>
    </dgm:pt>
    <dgm:pt modelId="{89953E84-73F4-4AE0-BD80-4D48D0C72A07}" type="sibTrans" cxnId="{11E1D07C-239E-46F1-BD57-E6F75973BA7C}">
      <dgm:prSet/>
      <dgm:spPr/>
      <dgm:t>
        <a:bodyPr/>
        <a:lstStyle/>
        <a:p>
          <a:endParaRPr lang="en-US"/>
        </a:p>
      </dgm:t>
    </dgm:pt>
    <dgm:pt modelId="{D8F5BCD5-97F8-4B5B-A097-9D1DC1ED6818}">
      <dgm:prSet phldrT="[Text]"/>
      <dgm:spPr/>
      <dgm:t>
        <a:bodyPr/>
        <a:lstStyle/>
        <a:p>
          <a:r>
            <a:rPr lang="en-US" dirty="0"/>
            <a:t>Adopted</a:t>
          </a:r>
        </a:p>
      </dgm:t>
    </dgm:pt>
    <dgm:pt modelId="{40A26E25-BA9D-47CC-8C96-9D515FB7DAB3}" type="parTrans" cxnId="{E2E53DF9-D762-40F3-BFD7-D401DC12C366}">
      <dgm:prSet/>
      <dgm:spPr/>
      <dgm:t>
        <a:bodyPr/>
        <a:lstStyle/>
        <a:p>
          <a:endParaRPr lang="en-US"/>
        </a:p>
      </dgm:t>
    </dgm:pt>
    <dgm:pt modelId="{1AC54125-9405-43D6-909E-352087E07000}" type="sibTrans" cxnId="{E2E53DF9-D762-40F3-BFD7-D401DC12C366}">
      <dgm:prSet/>
      <dgm:spPr/>
      <dgm:t>
        <a:bodyPr/>
        <a:lstStyle/>
        <a:p>
          <a:endParaRPr lang="en-US"/>
        </a:p>
      </dgm:t>
    </dgm:pt>
    <dgm:pt modelId="{F05B89A0-9388-4726-BE67-1CE772754F2B}">
      <dgm:prSet phldrT="[Text]"/>
      <dgm:spPr/>
      <dgm:t>
        <a:bodyPr/>
        <a:lstStyle/>
        <a:p>
          <a:r>
            <a:rPr lang="en-US" dirty="0"/>
            <a:t>Intake</a:t>
          </a:r>
        </a:p>
      </dgm:t>
    </dgm:pt>
    <dgm:pt modelId="{0F0A0D9B-FF3C-4FAF-8E19-6C3B21A158DD}" type="parTrans" cxnId="{A8D9FB85-9FC7-4F4C-B2DF-B8855FA67665}">
      <dgm:prSet/>
      <dgm:spPr/>
      <dgm:t>
        <a:bodyPr/>
        <a:lstStyle/>
        <a:p>
          <a:endParaRPr lang="en-US"/>
        </a:p>
      </dgm:t>
    </dgm:pt>
    <dgm:pt modelId="{5ACC8432-14E6-4FDB-AADA-AE0373D7ACAF}" type="sibTrans" cxnId="{A8D9FB85-9FC7-4F4C-B2DF-B8855FA67665}">
      <dgm:prSet/>
      <dgm:spPr/>
      <dgm:t>
        <a:bodyPr/>
        <a:lstStyle/>
        <a:p>
          <a:endParaRPr lang="en-US"/>
        </a:p>
      </dgm:t>
    </dgm:pt>
    <dgm:pt modelId="{99CB342C-8CAC-43BA-AEEB-DB783795C88F}">
      <dgm:prSet phldrT="[Text]"/>
      <dgm:spPr/>
      <dgm:t>
        <a:bodyPr/>
        <a:lstStyle/>
        <a:p>
          <a:r>
            <a:rPr lang="en-US" dirty="0"/>
            <a:t>Owner Surrender</a:t>
          </a:r>
        </a:p>
      </dgm:t>
    </dgm:pt>
    <dgm:pt modelId="{E1234F5B-4D02-4E85-8629-AAA30955CC09}" type="parTrans" cxnId="{3452B3A0-2DB3-489F-8531-2FD10BF2A693}">
      <dgm:prSet/>
      <dgm:spPr/>
      <dgm:t>
        <a:bodyPr/>
        <a:lstStyle/>
        <a:p>
          <a:endParaRPr lang="en-US"/>
        </a:p>
      </dgm:t>
    </dgm:pt>
    <dgm:pt modelId="{FE2DCB24-2D42-4F92-9869-8AB61C897470}" type="sibTrans" cxnId="{3452B3A0-2DB3-489F-8531-2FD10BF2A693}">
      <dgm:prSet/>
      <dgm:spPr/>
      <dgm:t>
        <a:bodyPr/>
        <a:lstStyle/>
        <a:p>
          <a:endParaRPr lang="en-US"/>
        </a:p>
      </dgm:t>
    </dgm:pt>
    <dgm:pt modelId="{B4438586-3446-4E71-96B1-E5C408612F7A}">
      <dgm:prSet phldrT="[Text]"/>
      <dgm:spPr/>
      <dgm:t>
        <a:bodyPr/>
        <a:lstStyle/>
        <a:p>
          <a:r>
            <a:rPr lang="en-US" dirty="0"/>
            <a:t>Transfer In</a:t>
          </a:r>
        </a:p>
      </dgm:t>
    </dgm:pt>
    <dgm:pt modelId="{DBFF5290-B17D-451F-9F7B-BAC3BAEDEEB7}" type="parTrans" cxnId="{8FDE19ED-F41D-4188-B821-67B2B3E49606}">
      <dgm:prSet/>
      <dgm:spPr/>
      <dgm:t>
        <a:bodyPr/>
        <a:lstStyle/>
        <a:p>
          <a:endParaRPr lang="en-US"/>
        </a:p>
      </dgm:t>
    </dgm:pt>
    <dgm:pt modelId="{C345C920-9DFE-446D-808C-839B059E138E}" type="sibTrans" cxnId="{8FDE19ED-F41D-4188-B821-67B2B3E49606}">
      <dgm:prSet/>
      <dgm:spPr/>
      <dgm:t>
        <a:bodyPr/>
        <a:lstStyle/>
        <a:p>
          <a:endParaRPr lang="en-US"/>
        </a:p>
      </dgm:t>
    </dgm:pt>
    <dgm:pt modelId="{7A592D72-D314-4A57-A151-8A06E81FAF2D}">
      <dgm:prSet phldrT="[Text]"/>
      <dgm:spPr/>
      <dgm:t>
        <a:bodyPr/>
        <a:lstStyle/>
        <a:p>
          <a:r>
            <a:rPr lang="en-US" dirty="0"/>
            <a:t>Stray / Animal Control</a:t>
          </a:r>
        </a:p>
      </dgm:t>
    </dgm:pt>
    <dgm:pt modelId="{90210019-1F93-42ED-834A-B2B44BB55E80}" type="parTrans" cxnId="{50DE623F-B6C7-4BAC-ACF8-5D6F1A19C9CD}">
      <dgm:prSet/>
      <dgm:spPr/>
      <dgm:t>
        <a:bodyPr/>
        <a:lstStyle/>
        <a:p>
          <a:endParaRPr lang="en-US"/>
        </a:p>
      </dgm:t>
    </dgm:pt>
    <dgm:pt modelId="{CD181BCD-ACAD-4DB1-A166-E17395C870DB}" type="sibTrans" cxnId="{50DE623F-B6C7-4BAC-ACF8-5D6F1A19C9CD}">
      <dgm:prSet/>
      <dgm:spPr/>
      <dgm:t>
        <a:bodyPr/>
        <a:lstStyle/>
        <a:p>
          <a:endParaRPr lang="en-US"/>
        </a:p>
      </dgm:t>
    </dgm:pt>
    <dgm:pt modelId="{3E39A8F8-78CC-4097-82A5-B3040090A0AD}">
      <dgm:prSet phldrT="[Text]"/>
      <dgm:spPr/>
      <dgm:t>
        <a:bodyPr/>
        <a:lstStyle/>
        <a:p>
          <a:r>
            <a:rPr lang="en-US" dirty="0"/>
            <a:t>Transfer</a:t>
          </a:r>
        </a:p>
      </dgm:t>
    </dgm:pt>
    <dgm:pt modelId="{E6F01D33-49F1-4EC9-89FB-150025909039}" type="parTrans" cxnId="{0AA3610A-9298-4A60-9D8D-EB025AE84C05}">
      <dgm:prSet/>
      <dgm:spPr/>
      <dgm:t>
        <a:bodyPr/>
        <a:lstStyle/>
        <a:p>
          <a:endParaRPr lang="en-US"/>
        </a:p>
      </dgm:t>
    </dgm:pt>
    <dgm:pt modelId="{70982C80-8334-4F35-8572-A585DC16ECA7}" type="sibTrans" cxnId="{0AA3610A-9298-4A60-9D8D-EB025AE84C05}">
      <dgm:prSet/>
      <dgm:spPr/>
      <dgm:t>
        <a:bodyPr/>
        <a:lstStyle/>
        <a:p>
          <a:endParaRPr lang="en-US"/>
        </a:p>
      </dgm:t>
    </dgm:pt>
    <dgm:pt modelId="{1DB5543B-0B73-476E-82BE-559EB4AF83B5}">
      <dgm:prSet phldrT="[Text]"/>
      <dgm:spPr/>
      <dgm:t>
        <a:bodyPr/>
        <a:lstStyle/>
        <a:p>
          <a:r>
            <a:rPr lang="en-US" dirty="0"/>
            <a:t>Lost</a:t>
          </a:r>
        </a:p>
      </dgm:t>
    </dgm:pt>
    <dgm:pt modelId="{F28FEC68-1006-4363-B878-22A1A82142A6}" type="parTrans" cxnId="{5BCB5D19-9EA7-4695-8098-363230C4BC5D}">
      <dgm:prSet/>
      <dgm:spPr/>
      <dgm:t>
        <a:bodyPr/>
        <a:lstStyle/>
        <a:p>
          <a:endParaRPr lang="en-US"/>
        </a:p>
      </dgm:t>
    </dgm:pt>
    <dgm:pt modelId="{0EDE8110-5D1E-4B08-8211-C508B4AFF14F}" type="sibTrans" cxnId="{5BCB5D19-9EA7-4695-8098-363230C4BC5D}">
      <dgm:prSet/>
      <dgm:spPr/>
      <dgm:t>
        <a:bodyPr/>
        <a:lstStyle/>
        <a:p>
          <a:endParaRPr lang="en-US"/>
        </a:p>
      </dgm:t>
    </dgm:pt>
    <dgm:pt modelId="{B6E139C2-EC68-43B0-A1C8-A3D8209A63C1}">
      <dgm:prSet phldrT="[Text]"/>
      <dgm:spPr/>
      <dgm:t>
        <a:bodyPr/>
        <a:lstStyle/>
        <a:p>
          <a:endParaRPr lang="en-US" dirty="0"/>
        </a:p>
      </dgm:t>
    </dgm:pt>
    <dgm:pt modelId="{03078A0C-37F6-4172-AD42-6E758BE375A3}" type="parTrans" cxnId="{F94F45E2-C2BD-4C62-B43C-7983270E45FC}">
      <dgm:prSet/>
      <dgm:spPr/>
      <dgm:t>
        <a:bodyPr/>
        <a:lstStyle/>
        <a:p>
          <a:endParaRPr lang="en-US"/>
        </a:p>
      </dgm:t>
    </dgm:pt>
    <dgm:pt modelId="{EB6280E1-7922-4F26-9193-8DB6681BDBCF}" type="sibTrans" cxnId="{F94F45E2-C2BD-4C62-B43C-7983270E45FC}">
      <dgm:prSet/>
      <dgm:spPr/>
      <dgm:t>
        <a:bodyPr/>
        <a:lstStyle/>
        <a:p>
          <a:endParaRPr lang="en-US"/>
        </a:p>
      </dgm:t>
    </dgm:pt>
    <dgm:pt modelId="{EB5043F4-FE73-4180-8FA8-2C625AF3E594}" type="pres">
      <dgm:prSet presAssocID="{51CC8751-248F-406A-92A7-DFEA98A26C9D}" presName="outerComposite" presStyleCnt="0">
        <dgm:presLayoutVars>
          <dgm:chMax val="2"/>
          <dgm:animLvl val="lvl"/>
          <dgm:resizeHandles val="exact"/>
        </dgm:presLayoutVars>
      </dgm:prSet>
      <dgm:spPr/>
    </dgm:pt>
    <dgm:pt modelId="{B9228EC5-7E1E-4A0A-81E5-6C91BAC0E9D8}" type="pres">
      <dgm:prSet presAssocID="{51CC8751-248F-406A-92A7-DFEA98A26C9D}" presName="dummyMaxCanvas" presStyleCnt="0"/>
      <dgm:spPr/>
    </dgm:pt>
    <dgm:pt modelId="{CF2BD02F-2687-42E6-BB64-6B162E60BAC8}" type="pres">
      <dgm:prSet presAssocID="{51CC8751-248F-406A-92A7-DFEA98A26C9D}" presName="parentComposite" presStyleCnt="0"/>
      <dgm:spPr/>
    </dgm:pt>
    <dgm:pt modelId="{9EED616D-6B1F-4A17-859C-48266DFDD442}" type="pres">
      <dgm:prSet presAssocID="{51CC8751-248F-406A-92A7-DFEA98A26C9D}" presName="parent1" presStyleLbl="alignAccFollowNode1" presStyleIdx="0" presStyleCnt="4">
        <dgm:presLayoutVars>
          <dgm:chMax val="4"/>
        </dgm:presLayoutVars>
      </dgm:prSet>
      <dgm:spPr/>
    </dgm:pt>
    <dgm:pt modelId="{80F610B9-3DFB-41C5-85ED-9012BA68C49C}" type="pres">
      <dgm:prSet presAssocID="{51CC8751-248F-406A-92A7-DFEA98A26C9D}" presName="parent2" presStyleLbl="alignAccFollowNode1" presStyleIdx="1" presStyleCnt="4">
        <dgm:presLayoutVars>
          <dgm:chMax val="4"/>
        </dgm:presLayoutVars>
      </dgm:prSet>
      <dgm:spPr/>
    </dgm:pt>
    <dgm:pt modelId="{7E10EC8C-0971-4F52-BEE0-4B75097A0E1D}" type="pres">
      <dgm:prSet presAssocID="{51CC8751-248F-406A-92A7-DFEA98A26C9D}" presName="childrenComposite" presStyleCnt="0"/>
      <dgm:spPr/>
    </dgm:pt>
    <dgm:pt modelId="{218DD937-B673-4E95-BD87-F4B4551BC0CB}" type="pres">
      <dgm:prSet presAssocID="{51CC8751-248F-406A-92A7-DFEA98A26C9D}" presName="dummyMaxCanvas_ChildArea" presStyleCnt="0"/>
      <dgm:spPr/>
    </dgm:pt>
    <dgm:pt modelId="{4D70D9AB-ACBE-47A5-B406-BC481772F8B8}" type="pres">
      <dgm:prSet presAssocID="{51CC8751-248F-406A-92A7-DFEA98A26C9D}" presName="fulcrum" presStyleLbl="alignAccFollowNode1" presStyleIdx="2" presStyleCnt="4"/>
      <dgm:spPr/>
    </dgm:pt>
    <dgm:pt modelId="{8721A06B-8BBC-41D2-85A3-2EBE2E5AAD57}" type="pres">
      <dgm:prSet presAssocID="{51CC8751-248F-406A-92A7-DFEA98A26C9D}" presName="balance_34" presStyleLbl="alignAccFollowNode1" presStyleIdx="3" presStyleCnt="4">
        <dgm:presLayoutVars>
          <dgm:bulletEnabled val="1"/>
        </dgm:presLayoutVars>
      </dgm:prSet>
      <dgm:spPr/>
    </dgm:pt>
    <dgm:pt modelId="{DC0B561A-6C04-4B91-BF7D-754420C002AB}" type="pres">
      <dgm:prSet presAssocID="{51CC8751-248F-406A-92A7-DFEA98A26C9D}" presName="right_34_1" presStyleLbl="node1" presStyleIdx="0" presStyleCnt="7">
        <dgm:presLayoutVars>
          <dgm:bulletEnabled val="1"/>
        </dgm:presLayoutVars>
      </dgm:prSet>
      <dgm:spPr/>
    </dgm:pt>
    <dgm:pt modelId="{4D10F9AA-3E11-40E7-B982-19504C685713}" type="pres">
      <dgm:prSet presAssocID="{51CC8751-248F-406A-92A7-DFEA98A26C9D}" presName="right_34_2" presStyleLbl="node1" presStyleIdx="1" presStyleCnt="7">
        <dgm:presLayoutVars>
          <dgm:bulletEnabled val="1"/>
        </dgm:presLayoutVars>
      </dgm:prSet>
      <dgm:spPr/>
    </dgm:pt>
    <dgm:pt modelId="{533CD53C-BBCC-4861-86DA-3E2FF444921E}" type="pres">
      <dgm:prSet presAssocID="{51CC8751-248F-406A-92A7-DFEA98A26C9D}" presName="right_34_3" presStyleLbl="node1" presStyleIdx="2" presStyleCnt="7">
        <dgm:presLayoutVars>
          <dgm:bulletEnabled val="1"/>
        </dgm:presLayoutVars>
      </dgm:prSet>
      <dgm:spPr/>
    </dgm:pt>
    <dgm:pt modelId="{EC7D8527-38FE-4274-9971-7D43224002B4}" type="pres">
      <dgm:prSet presAssocID="{51CC8751-248F-406A-92A7-DFEA98A26C9D}" presName="right_34_4" presStyleLbl="node1" presStyleIdx="3" presStyleCnt="7">
        <dgm:presLayoutVars>
          <dgm:bulletEnabled val="1"/>
        </dgm:presLayoutVars>
      </dgm:prSet>
      <dgm:spPr/>
    </dgm:pt>
    <dgm:pt modelId="{BC897252-5349-4BA8-984F-E32560A190B6}" type="pres">
      <dgm:prSet presAssocID="{51CC8751-248F-406A-92A7-DFEA98A26C9D}" presName="left_34_1" presStyleLbl="node1" presStyleIdx="4" presStyleCnt="7">
        <dgm:presLayoutVars>
          <dgm:bulletEnabled val="1"/>
        </dgm:presLayoutVars>
      </dgm:prSet>
      <dgm:spPr/>
    </dgm:pt>
    <dgm:pt modelId="{708474A8-F129-43FE-A291-0E992FB9FE8C}" type="pres">
      <dgm:prSet presAssocID="{51CC8751-248F-406A-92A7-DFEA98A26C9D}" presName="left_34_2" presStyleLbl="node1" presStyleIdx="5" presStyleCnt="7">
        <dgm:presLayoutVars>
          <dgm:bulletEnabled val="1"/>
        </dgm:presLayoutVars>
      </dgm:prSet>
      <dgm:spPr/>
    </dgm:pt>
    <dgm:pt modelId="{43C04B51-745B-4076-A91A-84B9FF55487B}" type="pres">
      <dgm:prSet presAssocID="{51CC8751-248F-406A-92A7-DFEA98A26C9D}" presName="left_34_3" presStyleLbl="node1" presStyleIdx="6" presStyleCnt="7">
        <dgm:presLayoutVars>
          <dgm:bulletEnabled val="1"/>
        </dgm:presLayoutVars>
      </dgm:prSet>
      <dgm:spPr/>
    </dgm:pt>
  </dgm:ptLst>
  <dgm:cxnLst>
    <dgm:cxn modelId="{0AA3610A-9298-4A60-9D8D-EB025AE84C05}" srcId="{F44909F9-CD78-4BD4-A250-DE7E91894BC8}" destId="{3E39A8F8-78CC-4097-82A5-B3040090A0AD}" srcOrd="2" destOrd="0" parTransId="{E6F01D33-49F1-4EC9-89FB-150025909039}" sibTransId="{70982C80-8334-4F35-8572-A585DC16ECA7}"/>
    <dgm:cxn modelId="{5BCB5D19-9EA7-4695-8098-363230C4BC5D}" srcId="{F05B89A0-9388-4726-BE67-1CE772754F2B}" destId="{1DB5543B-0B73-476E-82BE-559EB4AF83B5}" srcOrd="3" destOrd="0" parTransId="{F28FEC68-1006-4363-B878-22A1A82142A6}" sibTransId="{0EDE8110-5D1E-4B08-8211-C508B4AFF14F}"/>
    <dgm:cxn modelId="{0511C219-225A-4C28-91A0-6283A1DA3C20}" type="presOf" srcId="{3E39A8F8-78CC-4097-82A5-B3040090A0AD}" destId="{43C04B51-745B-4076-A91A-84B9FF55487B}" srcOrd="0" destOrd="0" presId="urn:microsoft.com/office/officeart/2005/8/layout/balance1"/>
    <dgm:cxn modelId="{2E5DD521-61AF-44EB-AB95-E4F55B3393B3}" type="presOf" srcId="{F44909F9-CD78-4BD4-A250-DE7E91894BC8}" destId="{9EED616D-6B1F-4A17-859C-48266DFDD442}" srcOrd="0" destOrd="0" presId="urn:microsoft.com/office/officeart/2005/8/layout/balance1"/>
    <dgm:cxn modelId="{24E09938-5A39-4527-BDB5-A49884F82BE8}" type="presOf" srcId="{B4438586-3446-4E71-96B1-E5C408612F7A}" destId="{4D10F9AA-3E11-40E7-B982-19504C685713}" srcOrd="0" destOrd="0" presId="urn:microsoft.com/office/officeart/2005/8/layout/balance1"/>
    <dgm:cxn modelId="{50DE623F-B6C7-4BAC-ACF8-5D6F1A19C9CD}" srcId="{F05B89A0-9388-4726-BE67-1CE772754F2B}" destId="{7A592D72-D314-4A57-A151-8A06E81FAF2D}" srcOrd="2" destOrd="0" parTransId="{90210019-1F93-42ED-834A-B2B44BB55E80}" sibTransId="{CD181BCD-ACAD-4DB1-A166-E17395C870DB}"/>
    <dgm:cxn modelId="{11E1D07C-239E-46F1-BD57-E6F75973BA7C}" srcId="{F44909F9-CD78-4BD4-A250-DE7E91894BC8}" destId="{3E56A1E8-F9F2-4599-9E7A-6B73044CCB1B}" srcOrd="0" destOrd="0" parTransId="{4C1E5589-6FE1-4484-9677-BF7FC3775D30}" sibTransId="{89953E84-73F4-4AE0-BD80-4D48D0C72A07}"/>
    <dgm:cxn modelId="{88DA7482-1B71-48C2-B4C0-1573A2DF3DB0}" type="presOf" srcId="{99CB342C-8CAC-43BA-AEEB-DB783795C88F}" destId="{DC0B561A-6C04-4B91-BF7D-754420C002AB}" srcOrd="0" destOrd="0" presId="urn:microsoft.com/office/officeart/2005/8/layout/balance1"/>
    <dgm:cxn modelId="{A8D9FB85-9FC7-4F4C-B2DF-B8855FA67665}" srcId="{51CC8751-248F-406A-92A7-DFEA98A26C9D}" destId="{F05B89A0-9388-4726-BE67-1CE772754F2B}" srcOrd="1" destOrd="0" parTransId="{0F0A0D9B-FF3C-4FAF-8E19-6C3B21A158DD}" sibTransId="{5ACC8432-14E6-4FDB-AADA-AE0373D7ACAF}"/>
    <dgm:cxn modelId="{5869598D-FFCE-44A7-972F-0B1764A32E23}" type="presOf" srcId="{1DB5543B-0B73-476E-82BE-559EB4AF83B5}" destId="{EC7D8527-38FE-4274-9971-7D43224002B4}" srcOrd="0" destOrd="0" presId="urn:microsoft.com/office/officeart/2005/8/layout/balance1"/>
    <dgm:cxn modelId="{5717A892-5873-4B2A-BCE4-E9CC3C7EAF32}" type="presOf" srcId="{D8F5BCD5-97F8-4B5B-A097-9D1DC1ED6818}" destId="{708474A8-F129-43FE-A291-0E992FB9FE8C}" srcOrd="0" destOrd="0" presId="urn:microsoft.com/office/officeart/2005/8/layout/balance1"/>
    <dgm:cxn modelId="{EBB9A598-2FD8-4D38-A0E2-FB6DF7E673CC}" type="presOf" srcId="{51CC8751-248F-406A-92A7-DFEA98A26C9D}" destId="{EB5043F4-FE73-4180-8FA8-2C625AF3E594}" srcOrd="0" destOrd="0" presId="urn:microsoft.com/office/officeart/2005/8/layout/balance1"/>
    <dgm:cxn modelId="{D21B7B9A-D3B8-452D-835C-C48AFBDF0C51}" type="presOf" srcId="{F05B89A0-9388-4726-BE67-1CE772754F2B}" destId="{80F610B9-3DFB-41C5-85ED-9012BA68C49C}" srcOrd="0" destOrd="0" presId="urn:microsoft.com/office/officeart/2005/8/layout/balance1"/>
    <dgm:cxn modelId="{3452B3A0-2DB3-489F-8531-2FD10BF2A693}" srcId="{F05B89A0-9388-4726-BE67-1CE772754F2B}" destId="{99CB342C-8CAC-43BA-AEEB-DB783795C88F}" srcOrd="0" destOrd="0" parTransId="{E1234F5B-4D02-4E85-8629-AAA30955CC09}" sibTransId="{FE2DCB24-2D42-4F92-9869-8AB61C897470}"/>
    <dgm:cxn modelId="{69F2E0B6-ED94-40EB-A374-5980CE036734}" srcId="{51CC8751-248F-406A-92A7-DFEA98A26C9D}" destId="{F44909F9-CD78-4BD4-A250-DE7E91894BC8}" srcOrd="0" destOrd="0" parTransId="{034F147D-3788-4F8D-9B48-4E4B2F791BB1}" sibTransId="{F708617D-BC29-493B-B6A7-17666B2A4CBE}"/>
    <dgm:cxn modelId="{9A9A10D3-8169-44A8-8725-F444A05B2761}" type="presOf" srcId="{7A592D72-D314-4A57-A151-8A06E81FAF2D}" destId="{533CD53C-BBCC-4861-86DA-3E2FF444921E}" srcOrd="0" destOrd="0" presId="urn:microsoft.com/office/officeart/2005/8/layout/balance1"/>
    <dgm:cxn modelId="{F94F45E2-C2BD-4C62-B43C-7983270E45FC}" srcId="{51CC8751-248F-406A-92A7-DFEA98A26C9D}" destId="{B6E139C2-EC68-43B0-A1C8-A3D8209A63C1}" srcOrd="2" destOrd="0" parTransId="{03078A0C-37F6-4172-AD42-6E758BE375A3}" sibTransId="{EB6280E1-7922-4F26-9193-8DB6681BDBCF}"/>
    <dgm:cxn modelId="{8FDE19ED-F41D-4188-B821-67B2B3E49606}" srcId="{F05B89A0-9388-4726-BE67-1CE772754F2B}" destId="{B4438586-3446-4E71-96B1-E5C408612F7A}" srcOrd="1" destOrd="0" parTransId="{DBFF5290-B17D-451F-9F7B-BAC3BAEDEEB7}" sibTransId="{C345C920-9DFE-446D-808C-839B059E138E}"/>
    <dgm:cxn modelId="{3BA122F4-1DB9-45C7-9AB5-4619315C1F0A}" type="presOf" srcId="{3E56A1E8-F9F2-4599-9E7A-6B73044CCB1B}" destId="{BC897252-5349-4BA8-984F-E32560A190B6}" srcOrd="0" destOrd="0" presId="urn:microsoft.com/office/officeart/2005/8/layout/balance1"/>
    <dgm:cxn modelId="{E2E53DF9-D762-40F3-BFD7-D401DC12C366}" srcId="{F44909F9-CD78-4BD4-A250-DE7E91894BC8}" destId="{D8F5BCD5-97F8-4B5B-A097-9D1DC1ED6818}" srcOrd="1" destOrd="0" parTransId="{40A26E25-BA9D-47CC-8C96-9D515FB7DAB3}" sibTransId="{1AC54125-9405-43D6-909E-352087E07000}"/>
    <dgm:cxn modelId="{18079D5E-702B-494B-B237-78D5F7A028D0}" type="presParOf" srcId="{EB5043F4-FE73-4180-8FA8-2C625AF3E594}" destId="{B9228EC5-7E1E-4A0A-81E5-6C91BAC0E9D8}" srcOrd="0" destOrd="0" presId="urn:microsoft.com/office/officeart/2005/8/layout/balance1"/>
    <dgm:cxn modelId="{993EFF29-6333-4F50-802A-321B1465B358}" type="presParOf" srcId="{EB5043F4-FE73-4180-8FA8-2C625AF3E594}" destId="{CF2BD02F-2687-42E6-BB64-6B162E60BAC8}" srcOrd="1" destOrd="0" presId="urn:microsoft.com/office/officeart/2005/8/layout/balance1"/>
    <dgm:cxn modelId="{73DE32A6-F5C0-44DE-A15C-377CD8C2F708}" type="presParOf" srcId="{CF2BD02F-2687-42E6-BB64-6B162E60BAC8}" destId="{9EED616D-6B1F-4A17-859C-48266DFDD442}" srcOrd="0" destOrd="0" presId="urn:microsoft.com/office/officeart/2005/8/layout/balance1"/>
    <dgm:cxn modelId="{F1ABDEEE-C474-4E55-ADA9-0DD581D4B1AD}" type="presParOf" srcId="{CF2BD02F-2687-42E6-BB64-6B162E60BAC8}" destId="{80F610B9-3DFB-41C5-85ED-9012BA68C49C}" srcOrd="1" destOrd="0" presId="urn:microsoft.com/office/officeart/2005/8/layout/balance1"/>
    <dgm:cxn modelId="{FFCA0530-B67B-4A42-BC38-09148E8378AF}" type="presParOf" srcId="{EB5043F4-FE73-4180-8FA8-2C625AF3E594}" destId="{7E10EC8C-0971-4F52-BEE0-4B75097A0E1D}" srcOrd="2" destOrd="0" presId="urn:microsoft.com/office/officeart/2005/8/layout/balance1"/>
    <dgm:cxn modelId="{305905B1-9739-4146-8234-B226A683F746}" type="presParOf" srcId="{7E10EC8C-0971-4F52-BEE0-4B75097A0E1D}" destId="{218DD937-B673-4E95-BD87-F4B4551BC0CB}" srcOrd="0" destOrd="0" presId="urn:microsoft.com/office/officeart/2005/8/layout/balance1"/>
    <dgm:cxn modelId="{797CC180-050B-4C26-AE6C-0159D967F790}" type="presParOf" srcId="{7E10EC8C-0971-4F52-BEE0-4B75097A0E1D}" destId="{4D70D9AB-ACBE-47A5-B406-BC481772F8B8}" srcOrd="1" destOrd="0" presId="urn:microsoft.com/office/officeart/2005/8/layout/balance1"/>
    <dgm:cxn modelId="{2FB9BAA7-86A9-49DE-AEBF-EEA0EFD391A2}" type="presParOf" srcId="{7E10EC8C-0971-4F52-BEE0-4B75097A0E1D}" destId="{8721A06B-8BBC-41D2-85A3-2EBE2E5AAD57}" srcOrd="2" destOrd="0" presId="urn:microsoft.com/office/officeart/2005/8/layout/balance1"/>
    <dgm:cxn modelId="{2FA3EE79-AB24-42E5-9438-2AEEAD9044F2}" type="presParOf" srcId="{7E10EC8C-0971-4F52-BEE0-4B75097A0E1D}" destId="{DC0B561A-6C04-4B91-BF7D-754420C002AB}" srcOrd="3" destOrd="0" presId="urn:microsoft.com/office/officeart/2005/8/layout/balance1"/>
    <dgm:cxn modelId="{938A7310-856B-4697-AF8A-E38D4653CC1B}" type="presParOf" srcId="{7E10EC8C-0971-4F52-BEE0-4B75097A0E1D}" destId="{4D10F9AA-3E11-40E7-B982-19504C685713}" srcOrd="4" destOrd="0" presId="urn:microsoft.com/office/officeart/2005/8/layout/balance1"/>
    <dgm:cxn modelId="{DE11E085-4506-400E-B1CF-7D4D7F1C0EFB}" type="presParOf" srcId="{7E10EC8C-0971-4F52-BEE0-4B75097A0E1D}" destId="{533CD53C-BBCC-4861-86DA-3E2FF444921E}" srcOrd="5" destOrd="0" presId="urn:microsoft.com/office/officeart/2005/8/layout/balance1"/>
    <dgm:cxn modelId="{892E4399-EE9C-4EC5-8866-AB31D0989494}" type="presParOf" srcId="{7E10EC8C-0971-4F52-BEE0-4B75097A0E1D}" destId="{EC7D8527-38FE-4274-9971-7D43224002B4}" srcOrd="6" destOrd="0" presId="urn:microsoft.com/office/officeart/2005/8/layout/balance1"/>
    <dgm:cxn modelId="{09BF9C0C-50BE-4AE5-97ED-44FE740955A5}" type="presParOf" srcId="{7E10EC8C-0971-4F52-BEE0-4B75097A0E1D}" destId="{BC897252-5349-4BA8-984F-E32560A190B6}" srcOrd="7" destOrd="0" presId="urn:microsoft.com/office/officeart/2005/8/layout/balance1"/>
    <dgm:cxn modelId="{B45E4868-2A08-4934-BD21-FF6AD1ECCF6A}" type="presParOf" srcId="{7E10EC8C-0971-4F52-BEE0-4B75097A0E1D}" destId="{708474A8-F129-43FE-A291-0E992FB9FE8C}" srcOrd="8" destOrd="0" presId="urn:microsoft.com/office/officeart/2005/8/layout/balance1"/>
    <dgm:cxn modelId="{5BEC1933-B27B-4095-995B-E644C67546EE}" type="presParOf" srcId="{7E10EC8C-0971-4F52-BEE0-4B75097A0E1D}" destId="{43C04B51-745B-4076-A91A-84B9FF55487B}" srcOrd="9" destOrd="0" presId="urn:microsoft.com/office/officeart/2005/8/layout/balance1"/>
  </dgm:cxnLst>
  <dgm:bg/>
  <dgm:whole>
    <a:effectLst>
      <a:reflection stA="45000" endPos="0" dist="50800" dir="5400000" sy="-100000" algn="bl" rotWithShape="0"/>
    </a:effectLst>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1A66772-F185-4D58-B8BB-E9370D7A7A2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B047238-5B0A-43EF-9B5F-6E83B161551E}">
      <dgm:prSet/>
      <dgm:spPr/>
      <dgm:t>
        <a:bodyPr/>
        <a:lstStyle/>
        <a:p>
          <a:r>
            <a:rPr lang="en-US" dirty="0"/>
            <a:t>Logistic Regression with </a:t>
          </a:r>
          <a:r>
            <a:rPr lang="en-US" dirty="0" err="1"/>
            <a:t>Downsampling</a:t>
          </a:r>
          <a:endParaRPr lang="en-US" dirty="0"/>
        </a:p>
      </dgm:t>
    </dgm:pt>
    <dgm:pt modelId="{7D81EFC8-1D3A-4289-BAA0-B143393FB8DA}" type="parTrans" cxnId="{597DF19A-1F86-469B-8000-5F0AA99FAAB2}">
      <dgm:prSet/>
      <dgm:spPr/>
      <dgm:t>
        <a:bodyPr/>
        <a:lstStyle/>
        <a:p>
          <a:endParaRPr lang="en-US"/>
        </a:p>
      </dgm:t>
    </dgm:pt>
    <dgm:pt modelId="{80429DA0-F442-4996-A02D-A79B036976DA}" type="sibTrans" cxnId="{597DF19A-1F86-469B-8000-5F0AA99FAAB2}">
      <dgm:prSet/>
      <dgm:spPr/>
      <dgm:t>
        <a:bodyPr/>
        <a:lstStyle/>
        <a:p>
          <a:endParaRPr lang="en-US"/>
        </a:p>
      </dgm:t>
    </dgm:pt>
    <dgm:pt modelId="{7F25BB03-5F9A-4904-9DF4-4731CF960B49}">
      <dgm:prSet/>
      <dgm:spPr/>
      <dgm:t>
        <a:bodyPr/>
        <a:lstStyle/>
        <a:p>
          <a:r>
            <a:rPr lang="en-US" dirty="0"/>
            <a:t>Accuracy – 86.32%</a:t>
          </a:r>
        </a:p>
      </dgm:t>
    </dgm:pt>
    <dgm:pt modelId="{0C3D61AB-7300-42E5-81FD-561FA64020AB}" type="parTrans" cxnId="{567CF7DE-9EE0-4D76-BF18-E37489DAF7F1}">
      <dgm:prSet/>
      <dgm:spPr/>
      <dgm:t>
        <a:bodyPr/>
        <a:lstStyle/>
        <a:p>
          <a:endParaRPr lang="en-US"/>
        </a:p>
      </dgm:t>
    </dgm:pt>
    <dgm:pt modelId="{27F1962B-7182-479F-BD5B-2C51BBBFEA37}" type="sibTrans" cxnId="{567CF7DE-9EE0-4D76-BF18-E37489DAF7F1}">
      <dgm:prSet/>
      <dgm:spPr/>
      <dgm:t>
        <a:bodyPr/>
        <a:lstStyle/>
        <a:p>
          <a:endParaRPr lang="en-US"/>
        </a:p>
      </dgm:t>
    </dgm:pt>
    <dgm:pt modelId="{9A5B8050-C97F-479D-8A39-1FD64D252FB5}">
      <dgm:prSet/>
      <dgm:spPr/>
      <dgm:t>
        <a:bodyPr/>
        <a:lstStyle/>
        <a:p>
          <a:r>
            <a:rPr lang="en-US" dirty="0"/>
            <a:t>Recall for Yes – 32%</a:t>
          </a:r>
        </a:p>
      </dgm:t>
    </dgm:pt>
    <dgm:pt modelId="{87F1E348-90D6-4204-84C7-ED2814FFB5E9}" type="parTrans" cxnId="{6321C0F7-EB1D-4A0D-A94D-DF97E08CADCD}">
      <dgm:prSet/>
      <dgm:spPr/>
      <dgm:t>
        <a:bodyPr/>
        <a:lstStyle/>
        <a:p>
          <a:endParaRPr lang="en-US"/>
        </a:p>
      </dgm:t>
    </dgm:pt>
    <dgm:pt modelId="{2FA5C33A-ABDF-4EC2-8018-91DFA09C8BFB}" type="sibTrans" cxnId="{6321C0F7-EB1D-4A0D-A94D-DF97E08CADCD}">
      <dgm:prSet/>
      <dgm:spPr/>
      <dgm:t>
        <a:bodyPr/>
        <a:lstStyle/>
        <a:p>
          <a:endParaRPr lang="en-US"/>
        </a:p>
      </dgm:t>
    </dgm:pt>
    <dgm:pt modelId="{7AD27702-09D7-4094-A5F4-03E610E961BF}">
      <dgm:prSet/>
      <dgm:spPr/>
      <dgm:t>
        <a:bodyPr/>
        <a:lstStyle/>
        <a:p>
          <a:r>
            <a:rPr lang="en-US" dirty="0"/>
            <a:t>Recall for No – 94%</a:t>
          </a:r>
        </a:p>
      </dgm:t>
    </dgm:pt>
    <dgm:pt modelId="{714EE630-9558-4F67-9D6A-B0FA565DC094}" type="parTrans" cxnId="{A4C01275-7EE4-4D4A-BCEF-37E4B7686FEA}">
      <dgm:prSet/>
      <dgm:spPr/>
      <dgm:t>
        <a:bodyPr/>
        <a:lstStyle/>
        <a:p>
          <a:endParaRPr lang="en-US"/>
        </a:p>
      </dgm:t>
    </dgm:pt>
    <dgm:pt modelId="{5834BB34-3D83-4503-9F1B-601B1890C957}" type="sibTrans" cxnId="{A4C01275-7EE4-4D4A-BCEF-37E4B7686FEA}">
      <dgm:prSet/>
      <dgm:spPr/>
      <dgm:t>
        <a:bodyPr/>
        <a:lstStyle/>
        <a:p>
          <a:endParaRPr lang="en-US"/>
        </a:p>
      </dgm:t>
    </dgm:pt>
    <dgm:pt modelId="{654A5D7D-BED6-4676-A696-2C754FE44148}">
      <dgm:prSet/>
      <dgm:spPr/>
      <dgm:t>
        <a:bodyPr/>
        <a:lstStyle/>
        <a:p>
          <a:r>
            <a:rPr lang="en-US" dirty="0"/>
            <a:t>AUC – 85.69%</a:t>
          </a:r>
        </a:p>
      </dgm:t>
    </dgm:pt>
    <dgm:pt modelId="{1FDF4ECE-DB01-4564-BE39-71EAA51B3C33}" type="parTrans" cxnId="{4840965E-BE34-49B0-B1F1-8F40352FD789}">
      <dgm:prSet/>
      <dgm:spPr/>
      <dgm:t>
        <a:bodyPr/>
        <a:lstStyle/>
        <a:p>
          <a:endParaRPr lang="en-US"/>
        </a:p>
      </dgm:t>
    </dgm:pt>
    <dgm:pt modelId="{E169C581-6CA6-4DC5-80B0-B8C963EF8666}" type="sibTrans" cxnId="{4840965E-BE34-49B0-B1F1-8F40352FD789}">
      <dgm:prSet/>
      <dgm:spPr/>
      <dgm:t>
        <a:bodyPr/>
        <a:lstStyle/>
        <a:p>
          <a:endParaRPr lang="en-US"/>
        </a:p>
      </dgm:t>
    </dgm:pt>
    <dgm:pt modelId="{59FC3097-19DC-4C02-872C-B223977E29AB}" type="pres">
      <dgm:prSet presAssocID="{01A66772-F185-4D58-B8BB-E9370D7A7A2B}" presName="linear" presStyleCnt="0">
        <dgm:presLayoutVars>
          <dgm:animLvl val="lvl"/>
          <dgm:resizeHandles val="exact"/>
        </dgm:presLayoutVars>
      </dgm:prSet>
      <dgm:spPr/>
    </dgm:pt>
    <dgm:pt modelId="{741A9858-411E-4D3B-8629-3791A197B81F}" type="pres">
      <dgm:prSet presAssocID="{FB047238-5B0A-43EF-9B5F-6E83B161551E}" presName="parentText" presStyleLbl="node1" presStyleIdx="0" presStyleCnt="5">
        <dgm:presLayoutVars>
          <dgm:chMax val="0"/>
          <dgm:bulletEnabled val="1"/>
        </dgm:presLayoutVars>
      </dgm:prSet>
      <dgm:spPr/>
    </dgm:pt>
    <dgm:pt modelId="{B473A54C-F17B-460A-9A92-0030A9B3469B}" type="pres">
      <dgm:prSet presAssocID="{80429DA0-F442-4996-A02D-A79B036976DA}" presName="spacer" presStyleCnt="0"/>
      <dgm:spPr/>
    </dgm:pt>
    <dgm:pt modelId="{F73E7A58-712D-4982-8B1D-63C67FB079DB}" type="pres">
      <dgm:prSet presAssocID="{7F25BB03-5F9A-4904-9DF4-4731CF960B49}" presName="parentText" presStyleLbl="node1" presStyleIdx="1" presStyleCnt="5">
        <dgm:presLayoutVars>
          <dgm:chMax val="0"/>
          <dgm:bulletEnabled val="1"/>
        </dgm:presLayoutVars>
      </dgm:prSet>
      <dgm:spPr/>
    </dgm:pt>
    <dgm:pt modelId="{7D901240-82EC-44AF-AE12-0E9684BDC6A8}" type="pres">
      <dgm:prSet presAssocID="{27F1962B-7182-479F-BD5B-2C51BBBFEA37}" presName="spacer" presStyleCnt="0"/>
      <dgm:spPr/>
    </dgm:pt>
    <dgm:pt modelId="{FF51282F-3AA1-4A03-BA04-E6F714F284EC}" type="pres">
      <dgm:prSet presAssocID="{9A5B8050-C97F-479D-8A39-1FD64D252FB5}" presName="parentText" presStyleLbl="node1" presStyleIdx="2" presStyleCnt="5">
        <dgm:presLayoutVars>
          <dgm:chMax val="0"/>
          <dgm:bulletEnabled val="1"/>
        </dgm:presLayoutVars>
      </dgm:prSet>
      <dgm:spPr/>
    </dgm:pt>
    <dgm:pt modelId="{00F4C310-4671-45EA-B6AA-92E57D9D1329}" type="pres">
      <dgm:prSet presAssocID="{2FA5C33A-ABDF-4EC2-8018-91DFA09C8BFB}" presName="spacer" presStyleCnt="0"/>
      <dgm:spPr/>
    </dgm:pt>
    <dgm:pt modelId="{1FDF9208-AEBB-43B5-ADA7-955B0F8AB6C3}" type="pres">
      <dgm:prSet presAssocID="{7AD27702-09D7-4094-A5F4-03E610E961BF}" presName="parentText" presStyleLbl="node1" presStyleIdx="3" presStyleCnt="5">
        <dgm:presLayoutVars>
          <dgm:chMax val="0"/>
          <dgm:bulletEnabled val="1"/>
        </dgm:presLayoutVars>
      </dgm:prSet>
      <dgm:spPr/>
    </dgm:pt>
    <dgm:pt modelId="{3B1FC0BF-BDD7-4FDE-B808-627EEDDE0FCB}" type="pres">
      <dgm:prSet presAssocID="{5834BB34-3D83-4503-9F1B-601B1890C957}" presName="spacer" presStyleCnt="0"/>
      <dgm:spPr/>
    </dgm:pt>
    <dgm:pt modelId="{C2FDCCD9-2F5A-4F1C-811C-EF6BFEDB4121}" type="pres">
      <dgm:prSet presAssocID="{654A5D7D-BED6-4676-A696-2C754FE44148}" presName="parentText" presStyleLbl="node1" presStyleIdx="4" presStyleCnt="5">
        <dgm:presLayoutVars>
          <dgm:chMax val="0"/>
          <dgm:bulletEnabled val="1"/>
        </dgm:presLayoutVars>
      </dgm:prSet>
      <dgm:spPr/>
    </dgm:pt>
  </dgm:ptLst>
  <dgm:cxnLst>
    <dgm:cxn modelId="{68771417-7FB8-41A4-8078-61C4D39B64A3}" type="presOf" srcId="{01A66772-F185-4D58-B8BB-E9370D7A7A2B}" destId="{59FC3097-19DC-4C02-872C-B223977E29AB}" srcOrd="0" destOrd="0" presId="urn:microsoft.com/office/officeart/2005/8/layout/vList2"/>
    <dgm:cxn modelId="{4840965E-BE34-49B0-B1F1-8F40352FD789}" srcId="{01A66772-F185-4D58-B8BB-E9370D7A7A2B}" destId="{654A5D7D-BED6-4676-A696-2C754FE44148}" srcOrd="4" destOrd="0" parTransId="{1FDF4ECE-DB01-4564-BE39-71EAA51B3C33}" sibTransId="{E169C581-6CA6-4DC5-80B0-B8C963EF8666}"/>
    <dgm:cxn modelId="{A21DD543-E582-4ABE-9724-33DECAF65A46}" type="presOf" srcId="{7AD27702-09D7-4094-A5F4-03E610E961BF}" destId="{1FDF9208-AEBB-43B5-ADA7-955B0F8AB6C3}" srcOrd="0" destOrd="0" presId="urn:microsoft.com/office/officeart/2005/8/layout/vList2"/>
    <dgm:cxn modelId="{D66C9948-694C-4754-BD49-1D7142395D93}" type="presOf" srcId="{9A5B8050-C97F-479D-8A39-1FD64D252FB5}" destId="{FF51282F-3AA1-4A03-BA04-E6F714F284EC}" srcOrd="0" destOrd="0" presId="urn:microsoft.com/office/officeart/2005/8/layout/vList2"/>
    <dgm:cxn modelId="{A4C01275-7EE4-4D4A-BCEF-37E4B7686FEA}" srcId="{01A66772-F185-4D58-B8BB-E9370D7A7A2B}" destId="{7AD27702-09D7-4094-A5F4-03E610E961BF}" srcOrd="3" destOrd="0" parTransId="{714EE630-9558-4F67-9D6A-B0FA565DC094}" sibTransId="{5834BB34-3D83-4503-9F1B-601B1890C957}"/>
    <dgm:cxn modelId="{93038176-AEA7-47D9-A71C-692E2BFDDBE5}" type="presOf" srcId="{FB047238-5B0A-43EF-9B5F-6E83B161551E}" destId="{741A9858-411E-4D3B-8629-3791A197B81F}" srcOrd="0" destOrd="0" presId="urn:microsoft.com/office/officeart/2005/8/layout/vList2"/>
    <dgm:cxn modelId="{DCEA9D98-51A5-48B1-A8BA-741431197C8F}" type="presOf" srcId="{654A5D7D-BED6-4676-A696-2C754FE44148}" destId="{C2FDCCD9-2F5A-4F1C-811C-EF6BFEDB4121}" srcOrd="0" destOrd="0" presId="urn:microsoft.com/office/officeart/2005/8/layout/vList2"/>
    <dgm:cxn modelId="{597DF19A-1F86-469B-8000-5F0AA99FAAB2}" srcId="{01A66772-F185-4D58-B8BB-E9370D7A7A2B}" destId="{FB047238-5B0A-43EF-9B5F-6E83B161551E}" srcOrd="0" destOrd="0" parTransId="{7D81EFC8-1D3A-4289-BAA0-B143393FB8DA}" sibTransId="{80429DA0-F442-4996-A02D-A79B036976DA}"/>
    <dgm:cxn modelId="{DEE7E2D8-FF9D-4FA6-A4DC-C2B67CBB6209}" type="presOf" srcId="{7F25BB03-5F9A-4904-9DF4-4731CF960B49}" destId="{F73E7A58-712D-4982-8B1D-63C67FB079DB}" srcOrd="0" destOrd="0" presId="urn:microsoft.com/office/officeart/2005/8/layout/vList2"/>
    <dgm:cxn modelId="{567CF7DE-9EE0-4D76-BF18-E37489DAF7F1}" srcId="{01A66772-F185-4D58-B8BB-E9370D7A7A2B}" destId="{7F25BB03-5F9A-4904-9DF4-4731CF960B49}" srcOrd="1" destOrd="0" parTransId="{0C3D61AB-7300-42E5-81FD-561FA64020AB}" sibTransId="{27F1962B-7182-479F-BD5B-2C51BBBFEA37}"/>
    <dgm:cxn modelId="{6321C0F7-EB1D-4A0D-A94D-DF97E08CADCD}" srcId="{01A66772-F185-4D58-B8BB-E9370D7A7A2B}" destId="{9A5B8050-C97F-479D-8A39-1FD64D252FB5}" srcOrd="2" destOrd="0" parTransId="{87F1E348-90D6-4204-84C7-ED2814FFB5E9}" sibTransId="{2FA5C33A-ABDF-4EC2-8018-91DFA09C8BFB}"/>
    <dgm:cxn modelId="{A8562DEF-7A7B-4365-B6F6-0CA1DBE145F3}" type="presParOf" srcId="{59FC3097-19DC-4C02-872C-B223977E29AB}" destId="{741A9858-411E-4D3B-8629-3791A197B81F}" srcOrd="0" destOrd="0" presId="urn:microsoft.com/office/officeart/2005/8/layout/vList2"/>
    <dgm:cxn modelId="{C78B0BF4-2DDD-4FA4-931D-E7B545DA908D}" type="presParOf" srcId="{59FC3097-19DC-4C02-872C-B223977E29AB}" destId="{B473A54C-F17B-460A-9A92-0030A9B3469B}" srcOrd="1" destOrd="0" presId="urn:microsoft.com/office/officeart/2005/8/layout/vList2"/>
    <dgm:cxn modelId="{9D5218F6-0F50-4CC0-B5C4-0821699FCB2E}" type="presParOf" srcId="{59FC3097-19DC-4C02-872C-B223977E29AB}" destId="{F73E7A58-712D-4982-8B1D-63C67FB079DB}" srcOrd="2" destOrd="0" presId="urn:microsoft.com/office/officeart/2005/8/layout/vList2"/>
    <dgm:cxn modelId="{B856762C-B887-4D16-B7F5-27F5FB6C50E7}" type="presParOf" srcId="{59FC3097-19DC-4C02-872C-B223977E29AB}" destId="{7D901240-82EC-44AF-AE12-0E9684BDC6A8}" srcOrd="3" destOrd="0" presId="urn:microsoft.com/office/officeart/2005/8/layout/vList2"/>
    <dgm:cxn modelId="{0378B079-FCF6-44D7-AB28-675696DB31D5}" type="presParOf" srcId="{59FC3097-19DC-4C02-872C-B223977E29AB}" destId="{FF51282F-3AA1-4A03-BA04-E6F714F284EC}" srcOrd="4" destOrd="0" presId="urn:microsoft.com/office/officeart/2005/8/layout/vList2"/>
    <dgm:cxn modelId="{2A7716AA-0943-457E-85BA-829EF2284927}" type="presParOf" srcId="{59FC3097-19DC-4C02-872C-B223977E29AB}" destId="{00F4C310-4671-45EA-B6AA-92E57D9D1329}" srcOrd="5" destOrd="0" presId="urn:microsoft.com/office/officeart/2005/8/layout/vList2"/>
    <dgm:cxn modelId="{07B27D75-5AB8-4FD2-BC1C-CFAED9F5EE00}" type="presParOf" srcId="{59FC3097-19DC-4C02-872C-B223977E29AB}" destId="{1FDF9208-AEBB-43B5-ADA7-955B0F8AB6C3}" srcOrd="6" destOrd="0" presId="urn:microsoft.com/office/officeart/2005/8/layout/vList2"/>
    <dgm:cxn modelId="{713698A2-F651-479F-B478-B0D8B866DE69}" type="presParOf" srcId="{59FC3097-19DC-4C02-872C-B223977E29AB}" destId="{3B1FC0BF-BDD7-4FDE-B808-627EEDDE0FCB}" srcOrd="7" destOrd="0" presId="urn:microsoft.com/office/officeart/2005/8/layout/vList2"/>
    <dgm:cxn modelId="{788DE337-1C85-45A5-AB71-663D92E1AC24}" type="presParOf" srcId="{59FC3097-19DC-4C02-872C-B223977E29AB}" destId="{C2FDCCD9-2F5A-4F1C-811C-EF6BFEDB4121}" srcOrd="8"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1A66772-F185-4D58-B8BB-E9370D7A7A2B}" type="doc">
      <dgm:prSet loTypeId="urn:microsoft.com/office/officeart/2011/layout/TabList" loCatId="list" qsTypeId="urn:microsoft.com/office/officeart/2005/8/quickstyle/simple1" qsCatId="simple" csTypeId="urn:microsoft.com/office/officeart/2005/8/colors/colorful2" csCatId="colorful" phldr="1"/>
      <dgm:spPr/>
      <dgm:t>
        <a:bodyPr/>
        <a:lstStyle/>
        <a:p>
          <a:endParaRPr lang="en-US"/>
        </a:p>
      </dgm:t>
    </dgm:pt>
    <dgm:pt modelId="{FB047238-5B0A-43EF-9B5F-6E83B161551E}">
      <dgm:prSet/>
      <dgm:spPr/>
      <dgm:t>
        <a:bodyPr/>
        <a:lstStyle/>
        <a:p>
          <a:r>
            <a:rPr lang="en-US" dirty="0"/>
            <a:t>Foster</a:t>
          </a:r>
        </a:p>
      </dgm:t>
    </dgm:pt>
    <dgm:pt modelId="{7D81EFC8-1D3A-4289-BAA0-B143393FB8DA}" type="parTrans" cxnId="{597DF19A-1F86-469B-8000-5F0AA99FAAB2}">
      <dgm:prSet/>
      <dgm:spPr/>
      <dgm:t>
        <a:bodyPr/>
        <a:lstStyle/>
        <a:p>
          <a:endParaRPr lang="en-US"/>
        </a:p>
      </dgm:t>
    </dgm:pt>
    <dgm:pt modelId="{80429DA0-F442-4996-A02D-A79B036976DA}" type="sibTrans" cxnId="{597DF19A-1F86-469B-8000-5F0AA99FAAB2}">
      <dgm:prSet/>
      <dgm:spPr/>
      <dgm:t>
        <a:bodyPr/>
        <a:lstStyle/>
        <a:p>
          <a:endParaRPr lang="en-US"/>
        </a:p>
      </dgm:t>
    </dgm:pt>
    <dgm:pt modelId="{8B9CFD4D-C3AE-43AE-9877-7A4949D4810C}">
      <dgm:prSet/>
      <dgm:spPr/>
      <dgm:t>
        <a:bodyPr/>
        <a:lstStyle/>
        <a:p>
          <a:r>
            <a:rPr lang="en-US" dirty="0"/>
            <a:t>K-Nearest Neighbors (k=5)</a:t>
          </a:r>
        </a:p>
      </dgm:t>
    </dgm:pt>
    <dgm:pt modelId="{7FBC0E65-00B8-44A9-ACA9-8B3D91DB5999}" type="parTrans" cxnId="{FAE8D072-3496-4909-A530-AC1D9531648B}">
      <dgm:prSet/>
      <dgm:spPr/>
      <dgm:t>
        <a:bodyPr/>
        <a:lstStyle/>
        <a:p>
          <a:endParaRPr lang="en-US"/>
        </a:p>
      </dgm:t>
    </dgm:pt>
    <dgm:pt modelId="{CDCFC283-64A2-436C-926E-F7A6F7B9CC6E}" type="sibTrans" cxnId="{FAE8D072-3496-4909-A530-AC1D9531648B}">
      <dgm:prSet/>
      <dgm:spPr/>
      <dgm:t>
        <a:bodyPr/>
        <a:lstStyle/>
        <a:p>
          <a:endParaRPr lang="en-US"/>
        </a:p>
      </dgm:t>
    </dgm:pt>
    <dgm:pt modelId="{2FE5CEFF-D6FD-4EFA-A547-9375A981230A}">
      <dgm:prSet/>
      <dgm:spPr/>
      <dgm:t>
        <a:bodyPr/>
        <a:lstStyle/>
        <a:p>
          <a:r>
            <a:rPr lang="en-US" dirty="0"/>
            <a:t>Accuracy – 78.81%</a:t>
          </a:r>
        </a:p>
      </dgm:t>
    </dgm:pt>
    <dgm:pt modelId="{85D71756-6904-4EEF-AFC2-E060E00D3BD7}" type="parTrans" cxnId="{0A983084-E126-4B80-BF64-ABE01F740B32}">
      <dgm:prSet/>
      <dgm:spPr/>
      <dgm:t>
        <a:bodyPr/>
        <a:lstStyle/>
        <a:p>
          <a:endParaRPr lang="en-US"/>
        </a:p>
      </dgm:t>
    </dgm:pt>
    <dgm:pt modelId="{E3AF93A2-F0DB-4550-98B5-8BA4FE884748}" type="sibTrans" cxnId="{0A983084-E126-4B80-BF64-ABE01F740B32}">
      <dgm:prSet/>
      <dgm:spPr/>
      <dgm:t>
        <a:bodyPr/>
        <a:lstStyle/>
        <a:p>
          <a:endParaRPr lang="en-US"/>
        </a:p>
      </dgm:t>
    </dgm:pt>
    <dgm:pt modelId="{6BDEC740-D739-483C-9E3C-D53C348BC617}">
      <dgm:prSet/>
      <dgm:spPr/>
      <dgm:t>
        <a:bodyPr/>
        <a:lstStyle/>
        <a:p>
          <a:r>
            <a:rPr lang="en-US" dirty="0"/>
            <a:t>Specific Recall – 28%</a:t>
          </a:r>
        </a:p>
      </dgm:t>
    </dgm:pt>
    <dgm:pt modelId="{92E27853-4535-4A65-98AD-48C0118DC64C}" type="parTrans" cxnId="{0D8F3359-8D6A-4A95-82D9-E1B4E4B9D3C9}">
      <dgm:prSet/>
      <dgm:spPr/>
      <dgm:t>
        <a:bodyPr/>
        <a:lstStyle/>
        <a:p>
          <a:endParaRPr lang="en-US"/>
        </a:p>
      </dgm:t>
    </dgm:pt>
    <dgm:pt modelId="{046DFB7D-01D6-4E91-99F8-2E88860F5BBE}" type="sibTrans" cxnId="{0D8F3359-8D6A-4A95-82D9-E1B4E4B9D3C9}">
      <dgm:prSet/>
      <dgm:spPr/>
      <dgm:t>
        <a:bodyPr/>
        <a:lstStyle/>
        <a:p>
          <a:endParaRPr lang="en-US"/>
        </a:p>
      </dgm:t>
    </dgm:pt>
    <dgm:pt modelId="{5BD45024-86B9-4EC2-996F-4800D06B1CF3}">
      <dgm:prSet/>
      <dgm:spPr/>
      <dgm:t>
        <a:bodyPr/>
        <a:lstStyle/>
        <a:p>
          <a:r>
            <a:rPr lang="en-US" dirty="0"/>
            <a:t>AUC – 51.68%</a:t>
          </a:r>
        </a:p>
      </dgm:t>
    </dgm:pt>
    <dgm:pt modelId="{3F2A8806-B02C-4DD2-B548-350B503E8303}" type="parTrans" cxnId="{A1934510-34EA-43A8-8984-1593E1B0C9C4}">
      <dgm:prSet/>
      <dgm:spPr/>
      <dgm:t>
        <a:bodyPr/>
        <a:lstStyle/>
        <a:p>
          <a:endParaRPr lang="en-US"/>
        </a:p>
      </dgm:t>
    </dgm:pt>
    <dgm:pt modelId="{48B4A287-C445-400C-99A5-193949384AB8}" type="sibTrans" cxnId="{A1934510-34EA-43A8-8984-1593E1B0C9C4}">
      <dgm:prSet/>
      <dgm:spPr/>
      <dgm:t>
        <a:bodyPr/>
        <a:lstStyle/>
        <a:p>
          <a:endParaRPr lang="en-US"/>
        </a:p>
      </dgm:t>
    </dgm:pt>
    <dgm:pt modelId="{244BA1D0-5147-43AF-804B-847F12B8D983}">
      <dgm:prSet/>
      <dgm:spPr/>
      <dgm:t>
        <a:bodyPr/>
        <a:lstStyle/>
        <a:p>
          <a:r>
            <a:rPr lang="en-US"/>
            <a:t>Offsite</a:t>
          </a:r>
          <a:endParaRPr lang="en-US" dirty="0"/>
        </a:p>
      </dgm:t>
    </dgm:pt>
    <dgm:pt modelId="{56D2F6A5-A390-46CB-A1C2-8BA233AEE739}" type="parTrans" cxnId="{3D7585B0-D7F7-4DFC-B576-0B3D2AB6B8EE}">
      <dgm:prSet/>
      <dgm:spPr/>
      <dgm:t>
        <a:bodyPr/>
        <a:lstStyle/>
        <a:p>
          <a:endParaRPr lang="en-US"/>
        </a:p>
      </dgm:t>
    </dgm:pt>
    <dgm:pt modelId="{1242ECB5-5AEC-4D9D-9716-2C27B581C4DD}" type="sibTrans" cxnId="{3D7585B0-D7F7-4DFC-B576-0B3D2AB6B8EE}">
      <dgm:prSet/>
      <dgm:spPr/>
      <dgm:t>
        <a:bodyPr/>
        <a:lstStyle/>
        <a:p>
          <a:endParaRPr lang="en-US"/>
        </a:p>
      </dgm:t>
    </dgm:pt>
    <dgm:pt modelId="{00613768-7289-4413-A79A-6A81F332A23C}">
      <dgm:prSet/>
      <dgm:spPr/>
      <dgm:t>
        <a:bodyPr/>
        <a:lstStyle/>
        <a:p>
          <a:r>
            <a:rPr lang="en-US" dirty="0"/>
            <a:t>Random Forest (depth=8)</a:t>
          </a:r>
        </a:p>
      </dgm:t>
    </dgm:pt>
    <dgm:pt modelId="{64F07C1F-416E-4BCD-A6C0-6F3A6C5F459E}" type="parTrans" cxnId="{4059B754-8EC0-46E5-A975-7DC8B836384F}">
      <dgm:prSet/>
      <dgm:spPr/>
      <dgm:t>
        <a:bodyPr/>
        <a:lstStyle/>
        <a:p>
          <a:endParaRPr lang="en-US"/>
        </a:p>
      </dgm:t>
    </dgm:pt>
    <dgm:pt modelId="{2D988878-1D89-4616-9685-AD087E9C9B73}" type="sibTrans" cxnId="{4059B754-8EC0-46E5-A975-7DC8B836384F}">
      <dgm:prSet/>
      <dgm:spPr/>
      <dgm:t>
        <a:bodyPr/>
        <a:lstStyle/>
        <a:p>
          <a:endParaRPr lang="en-US"/>
        </a:p>
      </dgm:t>
    </dgm:pt>
    <dgm:pt modelId="{FBCC6545-3CA1-4258-A276-F9DEC7E0C0A3}">
      <dgm:prSet/>
      <dgm:spPr/>
      <dgm:t>
        <a:bodyPr/>
        <a:lstStyle/>
        <a:p>
          <a:r>
            <a:rPr lang="en-US" dirty="0"/>
            <a:t>Accuracy – 63.28%</a:t>
          </a:r>
        </a:p>
      </dgm:t>
    </dgm:pt>
    <dgm:pt modelId="{254C7392-2FA9-4D83-A388-4159346D2378}" type="parTrans" cxnId="{25308EC1-943E-4DC3-8F76-FAD22D7F152D}">
      <dgm:prSet/>
      <dgm:spPr/>
      <dgm:t>
        <a:bodyPr/>
        <a:lstStyle/>
        <a:p>
          <a:endParaRPr lang="en-US"/>
        </a:p>
      </dgm:t>
    </dgm:pt>
    <dgm:pt modelId="{930F5CCD-EC78-4B65-ABAF-E737C25015C8}" type="sibTrans" cxnId="{25308EC1-943E-4DC3-8F76-FAD22D7F152D}">
      <dgm:prSet/>
      <dgm:spPr/>
      <dgm:t>
        <a:bodyPr/>
        <a:lstStyle/>
        <a:p>
          <a:endParaRPr lang="en-US"/>
        </a:p>
      </dgm:t>
    </dgm:pt>
    <dgm:pt modelId="{5C61132B-8956-45A3-8E10-B8E581D22BB0}">
      <dgm:prSet/>
      <dgm:spPr/>
      <dgm:t>
        <a:bodyPr/>
        <a:lstStyle/>
        <a:p>
          <a:r>
            <a:rPr lang="en-US" dirty="0"/>
            <a:t>Overall Recall – 63%</a:t>
          </a:r>
        </a:p>
      </dgm:t>
    </dgm:pt>
    <dgm:pt modelId="{49B52CC2-446C-41BD-B147-922C2438C46F}" type="parTrans" cxnId="{C362F5EE-943C-4C9D-BDEF-B7080C2E6059}">
      <dgm:prSet/>
      <dgm:spPr/>
      <dgm:t>
        <a:bodyPr/>
        <a:lstStyle/>
        <a:p>
          <a:endParaRPr lang="en-US"/>
        </a:p>
      </dgm:t>
    </dgm:pt>
    <dgm:pt modelId="{631027CA-12F7-4636-909D-85B6B87E8138}" type="sibTrans" cxnId="{C362F5EE-943C-4C9D-BDEF-B7080C2E6059}">
      <dgm:prSet/>
      <dgm:spPr/>
      <dgm:t>
        <a:bodyPr/>
        <a:lstStyle/>
        <a:p>
          <a:endParaRPr lang="en-US"/>
        </a:p>
      </dgm:t>
    </dgm:pt>
    <dgm:pt modelId="{16B4AF56-DCB5-4B2F-88D7-39289062CBEF}">
      <dgm:prSet/>
      <dgm:spPr/>
      <dgm:t>
        <a:bodyPr/>
        <a:lstStyle/>
        <a:p>
          <a:r>
            <a:rPr lang="en-US" dirty="0"/>
            <a:t>AUC - 56.02%</a:t>
          </a:r>
        </a:p>
      </dgm:t>
    </dgm:pt>
    <dgm:pt modelId="{6DB1D1BF-5C95-4164-9145-A1876A24E6E8}" type="parTrans" cxnId="{A8CA4220-FFC5-4E9B-8347-6D49FDE4DFF6}">
      <dgm:prSet/>
      <dgm:spPr/>
      <dgm:t>
        <a:bodyPr/>
        <a:lstStyle/>
        <a:p>
          <a:endParaRPr lang="en-US"/>
        </a:p>
      </dgm:t>
    </dgm:pt>
    <dgm:pt modelId="{D83669CF-1E93-41CE-9432-E41BFC4799E6}" type="sibTrans" cxnId="{A8CA4220-FFC5-4E9B-8347-6D49FDE4DFF6}">
      <dgm:prSet/>
      <dgm:spPr/>
      <dgm:t>
        <a:bodyPr/>
        <a:lstStyle/>
        <a:p>
          <a:endParaRPr lang="en-US"/>
        </a:p>
      </dgm:t>
    </dgm:pt>
    <dgm:pt modelId="{260F9CA5-26B8-4E82-AE7B-268D1C20F45D}">
      <dgm:prSet/>
      <dgm:spPr/>
      <dgm:t>
        <a:bodyPr/>
        <a:lstStyle/>
        <a:p>
          <a:r>
            <a:rPr lang="en-US"/>
            <a:t>Specific </a:t>
          </a:r>
          <a:r>
            <a:rPr lang="en-US" dirty="0"/>
            <a:t>Recall – 15%</a:t>
          </a:r>
        </a:p>
      </dgm:t>
    </dgm:pt>
    <dgm:pt modelId="{5F5EF676-DC41-4372-9CB7-BA8607769F26}" type="parTrans" cxnId="{7664D4CC-2741-4937-A8D7-111853F55783}">
      <dgm:prSet/>
      <dgm:spPr/>
      <dgm:t>
        <a:bodyPr/>
        <a:lstStyle/>
        <a:p>
          <a:endParaRPr lang="en-US"/>
        </a:p>
      </dgm:t>
    </dgm:pt>
    <dgm:pt modelId="{04EB8C52-A984-417C-8CEA-4A88CD59E0C0}" type="sibTrans" cxnId="{7664D4CC-2741-4937-A8D7-111853F55783}">
      <dgm:prSet/>
      <dgm:spPr/>
      <dgm:t>
        <a:bodyPr/>
        <a:lstStyle/>
        <a:p>
          <a:endParaRPr lang="en-US"/>
        </a:p>
      </dgm:t>
    </dgm:pt>
    <dgm:pt modelId="{C3262E72-D6BD-4F5A-95CB-62E2CF1D410F}">
      <dgm:prSet/>
      <dgm:spPr/>
      <dgm:t>
        <a:bodyPr/>
        <a:lstStyle/>
        <a:p>
          <a:r>
            <a:rPr lang="en-US" dirty="0"/>
            <a:t>Overall Recall – 79%</a:t>
          </a:r>
        </a:p>
      </dgm:t>
    </dgm:pt>
    <dgm:pt modelId="{D847C748-6A2E-4172-A241-05D20F6913BB}" type="parTrans" cxnId="{B96034C3-F20B-45C1-8E7F-288E099B69C0}">
      <dgm:prSet/>
      <dgm:spPr/>
      <dgm:t>
        <a:bodyPr/>
        <a:lstStyle/>
        <a:p>
          <a:endParaRPr lang="en-US"/>
        </a:p>
      </dgm:t>
    </dgm:pt>
    <dgm:pt modelId="{22375561-A984-4B57-869E-34389E9134F8}" type="sibTrans" cxnId="{B96034C3-F20B-45C1-8E7F-288E099B69C0}">
      <dgm:prSet/>
      <dgm:spPr/>
      <dgm:t>
        <a:bodyPr/>
        <a:lstStyle/>
        <a:p>
          <a:endParaRPr lang="en-US"/>
        </a:p>
      </dgm:t>
    </dgm:pt>
    <dgm:pt modelId="{08B2D004-1D68-4A42-A66D-72FA4DBE7C63}" type="pres">
      <dgm:prSet presAssocID="{01A66772-F185-4D58-B8BB-E9370D7A7A2B}" presName="Name0" presStyleCnt="0">
        <dgm:presLayoutVars>
          <dgm:chMax/>
          <dgm:chPref val="3"/>
          <dgm:dir/>
          <dgm:animOne val="branch"/>
          <dgm:animLvl val="lvl"/>
        </dgm:presLayoutVars>
      </dgm:prSet>
      <dgm:spPr/>
    </dgm:pt>
    <dgm:pt modelId="{98DF209F-ACBA-4181-88F6-6D63C44BD8E0}" type="pres">
      <dgm:prSet presAssocID="{FB047238-5B0A-43EF-9B5F-6E83B161551E}" presName="composite" presStyleCnt="0"/>
      <dgm:spPr/>
    </dgm:pt>
    <dgm:pt modelId="{7E1EF680-7F5C-4C4F-9B8F-F3494A09C325}" type="pres">
      <dgm:prSet presAssocID="{FB047238-5B0A-43EF-9B5F-6E83B161551E}" presName="FirstChild" presStyleLbl="revTx" presStyleIdx="0" presStyleCnt="4">
        <dgm:presLayoutVars>
          <dgm:chMax val="0"/>
          <dgm:chPref val="0"/>
          <dgm:bulletEnabled val="1"/>
        </dgm:presLayoutVars>
      </dgm:prSet>
      <dgm:spPr/>
    </dgm:pt>
    <dgm:pt modelId="{CE83927E-6B29-4AA9-9767-B3E2FBB58552}" type="pres">
      <dgm:prSet presAssocID="{FB047238-5B0A-43EF-9B5F-6E83B161551E}" presName="Parent" presStyleLbl="alignNode1" presStyleIdx="0" presStyleCnt="2">
        <dgm:presLayoutVars>
          <dgm:chMax val="3"/>
          <dgm:chPref val="3"/>
          <dgm:bulletEnabled val="1"/>
        </dgm:presLayoutVars>
      </dgm:prSet>
      <dgm:spPr/>
    </dgm:pt>
    <dgm:pt modelId="{C8704749-CE23-4E60-A219-8DD556E44F40}" type="pres">
      <dgm:prSet presAssocID="{FB047238-5B0A-43EF-9B5F-6E83B161551E}" presName="Accent" presStyleLbl="parChTrans1D1" presStyleIdx="0" presStyleCnt="2"/>
      <dgm:spPr/>
    </dgm:pt>
    <dgm:pt modelId="{FC9EA71D-C721-416E-8737-061D9281EA37}" type="pres">
      <dgm:prSet presAssocID="{FB047238-5B0A-43EF-9B5F-6E83B161551E}" presName="Child" presStyleLbl="revTx" presStyleIdx="1" presStyleCnt="4">
        <dgm:presLayoutVars>
          <dgm:chMax val="0"/>
          <dgm:chPref val="0"/>
          <dgm:bulletEnabled val="1"/>
        </dgm:presLayoutVars>
      </dgm:prSet>
      <dgm:spPr/>
    </dgm:pt>
    <dgm:pt modelId="{3186C6BF-3FAF-4E84-AAAF-3D45BBC51F17}" type="pres">
      <dgm:prSet presAssocID="{80429DA0-F442-4996-A02D-A79B036976DA}" presName="sibTrans" presStyleCnt="0"/>
      <dgm:spPr/>
    </dgm:pt>
    <dgm:pt modelId="{7EA6D0BB-247F-4A03-A7CB-AEA03D46CEB3}" type="pres">
      <dgm:prSet presAssocID="{244BA1D0-5147-43AF-804B-847F12B8D983}" presName="composite" presStyleCnt="0"/>
      <dgm:spPr/>
    </dgm:pt>
    <dgm:pt modelId="{A99017C7-2010-42A2-AA64-31ED81FFFBD8}" type="pres">
      <dgm:prSet presAssocID="{244BA1D0-5147-43AF-804B-847F12B8D983}" presName="FirstChild" presStyleLbl="revTx" presStyleIdx="2" presStyleCnt="4">
        <dgm:presLayoutVars>
          <dgm:chMax val="0"/>
          <dgm:chPref val="0"/>
          <dgm:bulletEnabled val="1"/>
        </dgm:presLayoutVars>
      </dgm:prSet>
      <dgm:spPr/>
    </dgm:pt>
    <dgm:pt modelId="{0EC1FC81-A798-4D85-83CB-4AA5EB5F2C6B}" type="pres">
      <dgm:prSet presAssocID="{244BA1D0-5147-43AF-804B-847F12B8D983}" presName="Parent" presStyleLbl="alignNode1" presStyleIdx="1" presStyleCnt="2">
        <dgm:presLayoutVars>
          <dgm:chMax val="3"/>
          <dgm:chPref val="3"/>
          <dgm:bulletEnabled val="1"/>
        </dgm:presLayoutVars>
      </dgm:prSet>
      <dgm:spPr/>
    </dgm:pt>
    <dgm:pt modelId="{0A61BA9C-A1DA-4BA0-A95C-C3DECD77D1D8}" type="pres">
      <dgm:prSet presAssocID="{244BA1D0-5147-43AF-804B-847F12B8D983}" presName="Accent" presStyleLbl="parChTrans1D1" presStyleIdx="1" presStyleCnt="2"/>
      <dgm:spPr/>
    </dgm:pt>
    <dgm:pt modelId="{70EDFDAF-5CE8-4C09-9E44-D6B671C16D1C}" type="pres">
      <dgm:prSet presAssocID="{244BA1D0-5147-43AF-804B-847F12B8D983}" presName="Child" presStyleLbl="revTx" presStyleIdx="3" presStyleCnt="4">
        <dgm:presLayoutVars>
          <dgm:chMax val="0"/>
          <dgm:chPref val="0"/>
          <dgm:bulletEnabled val="1"/>
        </dgm:presLayoutVars>
      </dgm:prSet>
      <dgm:spPr/>
    </dgm:pt>
  </dgm:ptLst>
  <dgm:cxnLst>
    <dgm:cxn modelId="{A1934510-34EA-43A8-8984-1593E1B0C9C4}" srcId="{244BA1D0-5147-43AF-804B-847F12B8D983}" destId="{5BD45024-86B9-4EC2-996F-4800D06B1CF3}" srcOrd="4" destOrd="0" parTransId="{3F2A8806-B02C-4DD2-B548-350B503E8303}" sibTransId="{48B4A287-C445-400C-99A5-193949384AB8}"/>
    <dgm:cxn modelId="{1364E21A-ED88-46F8-B224-51411CF5A48D}" type="presOf" srcId="{2FE5CEFF-D6FD-4EFA-A547-9375A981230A}" destId="{70EDFDAF-5CE8-4C09-9E44-D6B671C16D1C}" srcOrd="0" destOrd="0" presId="urn:microsoft.com/office/officeart/2011/layout/TabList"/>
    <dgm:cxn modelId="{A8CA4220-FFC5-4E9B-8347-6D49FDE4DFF6}" srcId="{FB047238-5B0A-43EF-9B5F-6E83B161551E}" destId="{16B4AF56-DCB5-4B2F-88D7-39289062CBEF}" srcOrd="4" destOrd="0" parTransId="{6DB1D1BF-5C95-4164-9145-A1876A24E6E8}" sibTransId="{D83669CF-1E93-41CE-9432-E41BFC4799E6}"/>
    <dgm:cxn modelId="{D6395B2B-1C51-47CC-95CF-398C6620D8A9}" type="presOf" srcId="{FBCC6545-3CA1-4258-A276-F9DEC7E0C0A3}" destId="{FC9EA71D-C721-416E-8737-061D9281EA37}" srcOrd="0" destOrd="0" presId="urn:microsoft.com/office/officeart/2011/layout/TabList"/>
    <dgm:cxn modelId="{55C1A25F-2523-48D9-AED3-60DD7A7EA81F}" type="presOf" srcId="{5C61132B-8956-45A3-8E10-B8E581D22BB0}" destId="{FC9EA71D-C721-416E-8737-061D9281EA37}" srcOrd="0" destOrd="1" presId="urn:microsoft.com/office/officeart/2011/layout/TabList"/>
    <dgm:cxn modelId="{169CBE71-3254-4031-8FFB-E1379BD7256A}" type="presOf" srcId="{5BD45024-86B9-4EC2-996F-4800D06B1CF3}" destId="{70EDFDAF-5CE8-4C09-9E44-D6B671C16D1C}" srcOrd="0" destOrd="3" presId="urn:microsoft.com/office/officeart/2011/layout/TabList"/>
    <dgm:cxn modelId="{FAE8D072-3496-4909-A530-AC1D9531648B}" srcId="{244BA1D0-5147-43AF-804B-847F12B8D983}" destId="{8B9CFD4D-C3AE-43AE-9877-7A4949D4810C}" srcOrd="0" destOrd="0" parTransId="{7FBC0E65-00B8-44A9-ACA9-8B3D91DB5999}" sibTransId="{CDCFC283-64A2-436C-926E-F7A6F7B9CC6E}"/>
    <dgm:cxn modelId="{A8039A74-7248-4FAF-928F-E97E3BD2C775}" type="presOf" srcId="{260F9CA5-26B8-4E82-AE7B-268D1C20F45D}" destId="{FC9EA71D-C721-416E-8737-061D9281EA37}" srcOrd="0" destOrd="2" presId="urn:microsoft.com/office/officeart/2011/layout/TabList"/>
    <dgm:cxn modelId="{4059B754-8EC0-46E5-A975-7DC8B836384F}" srcId="{FB047238-5B0A-43EF-9B5F-6E83B161551E}" destId="{00613768-7289-4413-A79A-6A81F332A23C}" srcOrd="0" destOrd="0" parTransId="{64F07C1F-416E-4BCD-A6C0-6F3A6C5F459E}" sibTransId="{2D988878-1D89-4616-9685-AD087E9C9B73}"/>
    <dgm:cxn modelId="{0D8F3359-8D6A-4A95-82D9-E1B4E4B9D3C9}" srcId="{244BA1D0-5147-43AF-804B-847F12B8D983}" destId="{6BDEC740-D739-483C-9E3C-D53C348BC617}" srcOrd="3" destOrd="0" parTransId="{92E27853-4535-4A65-98AD-48C0118DC64C}" sibTransId="{046DFB7D-01D6-4E91-99F8-2E88860F5BBE}"/>
    <dgm:cxn modelId="{0A983084-E126-4B80-BF64-ABE01F740B32}" srcId="{244BA1D0-5147-43AF-804B-847F12B8D983}" destId="{2FE5CEFF-D6FD-4EFA-A547-9375A981230A}" srcOrd="1" destOrd="0" parTransId="{85D71756-6904-4EEF-AFC2-E060E00D3BD7}" sibTransId="{E3AF93A2-F0DB-4550-98B5-8BA4FE884748}"/>
    <dgm:cxn modelId="{597DF19A-1F86-469B-8000-5F0AA99FAAB2}" srcId="{01A66772-F185-4D58-B8BB-E9370D7A7A2B}" destId="{FB047238-5B0A-43EF-9B5F-6E83B161551E}" srcOrd="0" destOrd="0" parTransId="{7D81EFC8-1D3A-4289-BAA0-B143393FB8DA}" sibTransId="{80429DA0-F442-4996-A02D-A79B036976DA}"/>
    <dgm:cxn modelId="{C0FA0CA1-B3F0-4AB6-B3D1-1697FACDA48D}" type="presOf" srcId="{00613768-7289-4413-A79A-6A81F332A23C}" destId="{7E1EF680-7F5C-4C4F-9B8F-F3494A09C325}" srcOrd="0" destOrd="0" presId="urn:microsoft.com/office/officeart/2011/layout/TabList"/>
    <dgm:cxn modelId="{3D7585B0-D7F7-4DFC-B576-0B3D2AB6B8EE}" srcId="{01A66772-F185-4D58-B8BB-E9370D7A7A2B}" destId="{244BA1D0-5147-43AF-804B-847F12B8D983}" srcOrd="1" destOrd="0" parTransId="{56D2F6A5-A390-46CB-A1C2-8BA233AEE739}" sibTransId="{1242ECB5-5AEC-4D9D-9716-2C27B581C4DD}"/>
    <dgm:cxn modelId="{E525E1B7-267B-463F-AC41-BCAF096F148E}" type="presOf" srcId="{01A66772-F185-4D58-B8BB-E9370D7A7A2B}" destId="{08B2D004-1D68-4A42-A66D-72FA4DBE7C63}" srcOrd="0" destOrd="0" presId="urn:microsoft.com/office/officeart/2011/layout/TabList"/>
    <dgm:cxn modelId="{8C27FDBF-9E99-43FF-91AB-0F4B20AD947C}" type="presOf" srcId="{C3262E72-D6BD-4F5A-95CB-62E2CF1D410F}" destId="{70EDFDAF-5CE8-4C09-9E44-D6B671C16D1C}" srcOrd="0" destOrd="1" presId="urn:microsoft.com/office/officeart/2011/layout/TabList"/>
    <dgm:cxn modelId="{25308EC1-943E-4DC3-8F76-FAD22D7F152D}" srcId="{FB047238-5B0A-43EF-9B5F-6E83B161551E}" destId="{FBCC6545-3CA1-4258-A276-F9DEC7E0C0A3}" srcOrd="1" destOrd="0" parTransId="{254C7392-2FA9-4D83-A388-4159346D2378}" sibTransId="{930F5CCD-EC78-4B65-ABAF-E737C25015C8}"/>
    <dgm:cxn modelId="{B96034C3-F20B-45C1-8E7F-288E099B69C0}" srcId="{244BA1D0-5147-43AF-804B-847F12B8D983}" destId="{C3262E72-D6BD-4F5A-95CB-62E2CF1D410F}" srcOrd="2" destOrd="0" parTransId="{D847C748-6A2E-4172-A241-05D20F6913BB}" sibTransId="{22375561-A984-4B57-869E-34389E9134F8}"/>
    <dgm:cxn modelId="{7664D4CC-2741-4937-A8D7-111853F55783}" srcId="{FB047238-5B0A-43EF-9B5F-6E83B161551E}" destId="{260F9CA5-26B8-4E82-AE7B-268D1C20F45D}" srcOrd="3" destOrd="0" parTransId="{5F5EF676-DC41-4372-9CB7-BA8607769F26}" sibTransId="{04EB8C52-A984-417C-8CEA-4A88CD59E0C0}"/>
    <dgm:cxn modelId="{4779DFDC-5F38-4CFD-A415-FFF3A8365F34}" type="presOf" srcId="{6BDEC740-D739-483C-9E3C-D53C348BC617}" destId="{70EDFDAF-5CE8-4C09-9E44-D6B671C16D1C}" srcOrd="0" destOrd="2" presId="urn:microsoft.com/office/officeart/2011/layout/TabList"/>
    <dgm:cxn modelId="{80ED42DE-CD92-4B97-A1C9-1D165AA4031A}" type="presOf" srcId="{8B9CFD4D-C3AE-43AE-9877-7A4949D4810C}" destId="{A99017C7-2010-42A2-AA64-31ED81FFFBD8}" srcOrd="0" destOrd="0" presId="urn:microsoft.com/office/officeart/2011/layout/TabList"/>
    <dgm:cxn modelId="{1BA1DAE0-DDC6-4124-9AA5-A53D94FD1810}" type="presOf" srcId="{16B4AF56-DCB5-4B2F-88D7-39289062CBEF}" destId="{FC9EA71D-C721-416E-8737-061D9281EA37}" srcOrd="0" destOrd="3" presId="urn:microsoft.com/office/officeart/2011/layout/TabList"/>
    <dgm:cxn modelId="{C362F5EE-943C-4C9D-BDEF-B7080C2E6059}" srcId="{FB047238-5B0A-43EF-9B5F-6E83B161551E}" destId="{5C61132B-8956-45A3-8E10-B8E581D22BB0}" srcOrd="2" destOrd="0" parTransId="{49B52CC2-446C-41BD-B147-922C2438C46F}" sibTransId="{631027CA-12F7-4636-909D-85B6B87E8138}"/>
    <dgm:cxn modelId="{A19C78F8-CB9E-4B17-80CF-6DAEDC6B74E4}" type="presOf" srcId="{244BA1D0-5147-43AF-804B-847F12B8D983}" destId="{0EC1FC81-A798-4D85-83CB-4AA5EB5F2C6B}" srcOrd="0" destOrd="0" presId="urn:microsoft.com/office/officeart/2011/layout/TabList"/>
    <dgm:cxn modelId="{3AC9EDFE-65A4-42AD-9BB2-3AC557BFF11F}" type="presOf" srcId="{FB047238-5B0A-43EF-9B5F-6E83B161551E}" destId="{CE83927E-6B29-4AA9-9767-B3E2FBB58552}" srcOrd="0" destOrd="0" presId="urn:microsoft.com/office/officeart/2011/layout/TabList"/>
    <dgm:cxn modelId="{E8C3919F-9D69-4E04-A221-EA5FA9FE69E0}" type="presParOf" srcId="{08B2D004-1D68-4A42-A66D-72FA4DBE7C63}" destId="{98DF209F-ACBA-4181-88F6-6D63C44BD8E0}" srcOrd="0" destOrd="0" presId="urn:microsoft.com/office/officeart/2011/layout/TabList"/>
    <dgm:cxn modelId="{BCF212FC-3C28-4AE4-84AB-28C5A48F6582}" type="presParOf" srcId="{98DF209F-ACBA-4181-88F6-6D63C44BD8E0}" destId="{7E1EF680-7F5C-4C4F-9B8F-F3494A09C325}" srcOrd="0" destOrd="0" presId="urn:microsoft.com/office/officeart/2011/layout/TabList"/>
    <dgm:cxn modelId="{F715A6FF-54AE-442A-91A8-E462F6FE5F1B}" type="presParOf" srcId="{98DF209F-ACBA-4181-88F6-6D63C44BD8E0}" destId="{CE83927E-6B29-4AA9-9767-B3E2FBB58552}" srcOrd="1" destOrd="0" presId="urn:microsoft.com/office/officeart/2011/layout/TabList"/>
    <dgm:cxn modelId="{270E9396-3120-4EA7-B3CB-3AB074CB5824}" type="presParOf" srcId="{98DF209F-ACBA-4181-88F6-6D63C44BD8E0}" destId="{C8704749-CE23-4E60-A219-8DD556E44F40}" srcOrd="2" destOrd="0" presId="urn:microsoft.com/office/officeart/2011/layout/TabList"/>
    <dgm:cxn modelId="{CD2E2B14-4126-491C-B0B9-161F099F8498}" type="presParOf" srcId="{08B2D004-1D68-4A42-A66D-72FA4DBE7C63}" destId="{FC9EA71D-C721-416E-8737-061D9281EA37}" srcOrd="1" destOrd="0" presId="urn:microsoft.com/office/officeart/2011/layout/TabList"/>
    <dgm:cxn modelId="{1BDC9DD4-1C77-404D-8D14-C1D81EF41755}" type="presParOf" srcId="{08B2D004-1D68-4A42-A66D-72FA4DBE7C63}" destId="{3186C6BF-3FAF-4E84-AAAF-3D45BBC51F17}" srcOrd="2" destOrd="0" presId="urn:microsoft.com/office/officeart/2011/layout/TabList"/>
    <dgm:cxn modelId="{B3E7E362-AC60-48EF-8573-D21EC51126C2}" type="presParOf" srcId="{08B2D004-1D68-4A42-A66D-72FA4DBE7C63}" destId="{7EA6D0BB-247F-4A03-A7CB-AEA03D46CEB3}" srcOrd="3" destOrd="0" presId="urn:microsoft.com/office/officeart/2011/layout/TabList"/>
    <dgm:cxn modelId="{5E37D64C-4931-4E7C-BF66-F366E578AE00}" type="presParOf" srcId="{7EA6D0BB-247F-4A03-A7CB-AEA03D46CEB3}" destId="{A99017C7-2010-42A2-AA64-31ED81FFFBD8}" srcOrd="0" destOrd="0" presId="urn:microsoft.com/office/officeart/2011/layout/TabList"/>
    <dgm:cxn modelId="{083F5000-61E5-412E-80B0-156D404720EF}" type="presParOf" srcId="{7EA6D0BB-247F-4A03-A7CB-AEA03D46CEB3}" destId="{0EC1FC81-A798-4D85-83CB-4AA5EB5F2C6B}" srcOrd="1" destOrd="0" presId="urn:microsoft.com/office/officeart/2011/layout/TabList"/>
    <dgm:cxn modelId="{DA6BB0B8-02B0-4BAB-A671-129921986C33}" type="presParOf" srcId="{7EA6D0BB-247F-4A03-A7CB-AEA03D46CEB3}" destId="{0A61BA9C-A1DA-4BA0-A95C-C3DECD77D1D8}" srcOrd="2" destOrd="0" presId="urn:microsoft.com/office/officeart/2011/layout/TabList"/>
    <dgm:cxn modelId="{57517B80-D222-48F9-A210-39B3DBDA2C71}" type="presParOf" srcId="{08B2D004-1D68-4A42-A66D-72FA4DBE7C63}" destId="{70EDFDAF-5CE8-4C09-9E44-D6B671C16D1C}" srcOrd="4" destOrd="0" presId="urn:microsoft.com/office/officeart/2011/layout/Tab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1A66772-F185-4D58-B8BB-E9370D7A7A2B}"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FB047238-5B0A-43EF-9B5F-6E83B161551E}">
      <dgm:prSet/>
      <dgm:spPr/>
      <dgm:t>
        <a:bodyPr/>
        <a:lstStyle/>
        <a:p>
          <a:r>
            <a:rPr lang="en-US" dirty="0"/>
            <a:t>Barn Cat</a:t>
          </a:r>
        </a:p>
      </dgm:t>
    </dgm:pt>
    <dgm:pt modelId="{7D81EFC8-1D3A-4289-BAA0-B143393FB8DA}" type="parTrans" cxnId="{597DF19A-1F86-469B-8000-5F0AA99FAAB2}">
      <dgm:prSet/>
      <dgm:spPr/>
      <dgm:t>
        <a:bodyPr/>
        <a:lstStyle/>
        <a:p>
          <a:endParaRPr lang="en-US"/>
        </a:p>
      </dgm:t>
    </dgm:pt>
    <dgm:pt modelId="{80429DA0-F442-4996-A02D-A79B036976DA}" type="sibTrans" cxnId="{597DF19A-1F86-469B-8000-5F0AA99FAAB2}">
      <dgm:prSet/>
      <dgm:spPr/>
      <dgm:t>
        <a:bodyPr/>
        <a:lstStyle/>
        <a:p>
          <a:endParaRPr lang="en-US"/>
        </a:p>
      </dgm:t>
    </dgm:pt>
    <dgm:pt modelId="{8B9CFD4D-C3AE-43AE-9877-7A4949D4810C}">
      <dgm:prSet/>
      <dgm:spPr/>
      <dgm:t>
        <a:bodyPr/>
        <a:lstStyle/>
        <a:p>
          <a:r>
            <a:rPr lang="en-US" dirty="0"/>
            <a:t>K-Nearest Neighbors (k=5) with SMOTE</a:t>
          </a:r>
        </a:p>
      </dgm:t>
    </dgm:pt>
    <dgm:pt modelId="{7FBC0E65-00B8-44A9-ACA9-8B3D91DB5999}" type="parTrans" cxnId="{FAE8D072-3496-4909-A530-AC1D9531648B}">
      <dgm:prSet/>
      <dgm:spPr/>
      <dgm:t>
        <a:bodyPr/>
        <a:lstStyle/>
        <a:p>
          <a:endParaRPr lang="en-US"/>
        </a:p>
      </dgm:t>
    </dgm:pt>
    <dgm:pt modelId="{CDCFC283-64A2-436C-926E-F7A6F7B9CC6E}" type="sibTrans" cxnId="{FAE8D072-3496-4909-A530-AC1D9531648B}">
      <dgm:prSet/>
      <dgm:spPr/>
      <dgm:t>
        <a:bodyPr/>
        <a:lstStyle/>
        <a:p>
          <a:endParaRPr lang="en-US"/>
        </a:p>
      </dgm:t>
    </dgm:pt>
    <dgm:pt modelId="{244BA1D0-5147-43AF-804B-847F12B8D983}">
      <dgm:prSet/>
      <dgm:spPr/>
      <dgm:t>
        <a:bodyPr/>
        <a:lstStyle/>
        <a:p>
          <a:r>
            <a:rPr lang="en-US"/>
            <a:t>Offsite</a:t>
          </a:r>
          <a:endParaRPr lang="en-US" dirty="0"/>
        </a:p>
      </dgm:t>
    </dgm:pt>
    <dgm:pt modelId="{56D2F6A5-A390-46CB-A1C2-8BA233AEE739}" type="parTrans" cxnId="{3D7585B0-D7F7-4DFC-B576-0B3D2AB6B8EE}">
      <dgm:prSet/>
      <dgm:spPr/>
      <dgm:t>
        <a:bodyPr/>
        <a:lstStyle/>
        <a:p>
          <a:endParaRPr lang="en-US"/>
        </a:p>
      </dgm:t>
    </dgm:pt>
    <dgm:pt modelId="{1242ECB5-5AEC-4D9D-9716-2C27B581C4DD}" type="sibTrans" cxnId="{3D7585B0-D7F7-4DFC-B576-0B3D2AB6B8EE}">
      <dgm:prSet/>
      <dgm:spPr/>
      <dgm:t>
        <a:bodyPr/>
        <a:lstStyle/>
        <a:p>
          <a:endParaRPr lang="en-US"/>
        </a:p>
      </dgm:t>
    </dgm:pt>
    <dgm:pt modelId="{00613768-7289-4413-A79A-6A81F332A23C}">
      <dgm:prSet/>
      <dgm:spPr/>
      <dgm:t>
        <a:bodyPr/>
        <a:lstStyle/>
        <a:p>
          <a:r>
            <a:rPr lang="en-US" dirty="0"/>
            <a:t>K-Nearest Neighbors (k=5)</a:t>
          </a:r>
        </a:p>
      </dgm:t>
    </dgm:pt>
    <dgm:pt modelId="{64F07C1F-416E-4BCD-A6C0-6F3A6C5F459E}" type="parTrans" cxnId="{4059B754-8EC0-46E5-A975-7DC8B836384F}">
      <dgm:prSet/>
      <dgm:spPr/>
      <dgm:t>
        <a:bodyPr/>
        <a:lstStyle/>
        <a:p>
          <a:endParaRPr lang="en-US"/>
        </a:p>
      </dgm:t>
    </dgm:pt>
    <dgm:pt modelId="{2D988878-1D89-4616-9685-AD087E9C9B73}" type="sibTrans" cxnId="{4059B754-8EC0-46E5-A975-7DC8B836384F}">
      <dgm:prSet/>
      <dgm:spPr/>
      <dgm:t>
        <a:bodyPr/>
        <a:lstStyle/>
        <a:p>
          <a:endParaRPr lang="en-US"/>
        </a:p>
      </dgm:t>
    </dgm:pt>
    <dgm:pt modelId="{868634DB-26D6-4062-A1DC-3FF73A61C4B4}">
      <dgm:prSet/>
      <dgm:spPr/>
      <dgm:t>
        <a:bodyPr/>
        <a:lstStyle/>
        <a:p>
          <a:r>
            <a:rPr lang="en-US"/>
            <a:t>Foster</a:t>
          </a:r>
          <a:endParaRPr lang="en-US" dirty="0"/>
        </a:p>
      </dgm:t>
    </dgm:pt>
    <dgm:pt modelId="{7EF86E96-DBC1-4D2F-8595-300892102ADB}" type="parTrans" cxnId="{0A0D13E2-B228-45BC-ADD3-C9A9281957D9}">
      <dgm:prSet/>
      <dgm:spPr/>
      <dgm:t>
        <a:bodyPr/>
        <a:lstStyle/>
        <a:p>
          <a:endParaRPr lang="en-US"/>
        </a:p>
      </dgm:t>
    </dgm:pt>
    <dgm:pt modelId="{4BE07986-D33D-4A59-B83C-8AB32C7508E0}" type="sibTrans" cxnId="{0A0D13E2-B228-45BC-ADD3-C9A9281957D9}">
      <dgm:prSet/>
      <dgm:spPr/>
      <dgm:t>
        <a:bodyPr/>
        <a:lstStyle/>
        <a:p>
          <a:endParaRPr lang="en-US"/>
        </a:p>
      </dgm:t>
    </dgm:pt>
    <dgm:pt modelId="{AD3978AD-C7E4-493F-A11F-47CA08EE8C08}">
      <dgm:prSet/>
      <dgm:spPr/>
      <dgm:t>
        <a:bodyPr/>
        <a:lstStyle/>
        <a:p>
          <a:r>
            <a:rPr lang="en-US" dirty="0"/>
            <a:t>Retail Partner</a:t>
          </a:r>
        </a:p>
      </dgm:t>
    </dgm:pt>
    <dgm:pt modelId="{273621E9-E8F8-400D-90EC-36872C4085CB}" type="parTrans" cxnId="{6D12481F-61D3-49B8-8544-72BDAD8FD623}">
      <dgm:prSet/>
      <dgm:spPr/>
      <dgm:t>
        <a:bodyPr/>
        <a:lstStyle/>
        <a:p>
          <a:endParaRPr lang="en-US"/>
        </a:p>
      </dgm:t>
    </dgm:pt>
    <dgm:pt modelId="{F44DD5DB-CBE0-45E5-9BED-B3011892AC16}" type="sibTrans" cxnId="{6D12481F-61D3-49B8-8544-72BDAD8FD623}">
      <dgm:prSet/>
      <dgm:spPr/>
      <dgm:t>
        <a:bodyPr/>
        <a:lstStyle/>
        <a:p>
          <a:endParaRPr lang="en-US"/>
        </a:p>
      </dgm:t>
    </dgm:pt>
    <dgm:pt modelId="{2B330D9C-BD28-43F5-92F2-53D4482EBE82}">
      <dgm:prSet/>
      <dgm:spPr/>
      <dgm:t>
        <a:bodyPr/>
        <a:lstStyle/>
        <a:p>
          <a:r>
            <a:rPr lang="en-US" dirty="0"/>
            <a:t>K-Nearest Neighbors (k=5)</a:t>
          </a:r>
        </a:p>
      </dgm:t>
    </dgm:pt>
    <dgm:pt modelId="{AC5EF2CC-F89A-408F-ADFB-46C1A5138C46}" type="parTrans" cxnId="{B23AD76A-6D8D-41AB-B35D-AC0C36B9EA90}">
      <dgm:prSet/>
      <dgm:spPr/>
    </dgm:pt>
    <dgm:pt modelId="{EF05AFCA-C59E-4F15-A20F-C686393E9447}" type="sibTrans" cxnId="{B23AD76A-6D8D-41AB-B35D-AC0C36B9EA90}">
      <dgm:prSet/>
      <dgm:spPr/>
    </dgm:pt>
    <dgm:pt modelId="{2BB0568A-8157-44A8-AA15-D4700D7470D2}">
      <dgm:prSet/>
      <dgm:spPr/>
      <dgm:t>
        <a:bodyPr/>
        <a:lstStyle/>
        <a:p>
          <a:r>
            <a:rPr lang="en-US" dirty="0"/>
            <a:t>Accuracy – 42.03%</a:t>
          </a:r>
        </a:p>
      </dgm:t>
    </dgm:pt>
    <dgm:pt modelId="{812AA7F6-9614-4C6F-B829-2F042BADDDF0}" type="parTrans" cxnId="{468F0DC3-EAA1-4122-A9FF-3CA8EB65CC04}">
      <dgm:prSet/>
      <dgm:spPr/>
      <dgm:t>
        <a:bodyPr/>
        <a:lstStyle/>
        <a:p>
          <a:endParaRPr lang="en-US"/>
        </a:p>
      </dgm:t>
    </dgm:pt>
    <dgm:pt modelId="{338C1140-20DC-4866-95F5-24759595D23D}" type="sibTrans" cxnId="{468F0DC3-EAA1-4122-A9FF-3CA8EB65CC04}">
      <dgm:prSet/>
      <dgm:spPr/>
      <dgm:t>
        <a:bodyPr/>
        <a:lstStyle/>
        <a:p>
          <a:endParaRPr lang="en-US"/>
        </a:p>
      </dgm:t>
    </dgm:pt>
    <dgm:pt modelId="{CE4B3710-76E5-40A3-93FE-80AD3CC2C5F9}">
      <dgm:prSet/>
      <dgm:spPr/>
      <dgm:t>
        <a:bodyPr/>
        <a:lstStyle/>
        <a:p>
          <a:r>
            <a:rPr lang="en-US" dirty="0"/>
            <a:t>Overall Recall – 42%</a:t>
          </a:r>
        </a:p>
      </dgm:t>
    </dgm:pt>
    <dgm:pt modelId="{5AAFC452-2AD6-400C-A7CB-1AD62D6096E7}" type="parTrans" cxnId="{735AE8DB-64FD-499D-A758-EE5BCF969229}">
      <dgm:prSet/>
      <dgm:spPr/>
      <dgm:t>
        <a:bodyPr/>
        <a:lstStyle/>
        <a:p>
          <a:endParaRPr lang="en-US"/>
        </a:p>
      </dgm:t>
    </dgm:pt>
    <dgm:pt modelId="{D70030B9-036A-4F10-BF2F-29245D0ADF62}" type="sibTrans" cxnId="{735AE8DB-64FD-499D-A758-EE5BCF969229}">
      <dgm:prSet/>
      <dgm:spPr/>
      <dgm:t>
        <a:bodyPr/>
        <a:lstStyle/>
        <a:p>
          <a:endParaRPr lang="en-US"/>
        </a:p>
      </dgm:t>
    </dgm:pt>
    <dgm:pt modelId="{22CF9441-2620-45C8-B77A-CCAD9D35B563}">
      <dgm:prSet/>
      <dgm:spPr/>
      <dgm:t>
        <a:bodyPr/>
        <a:lstStyle/>
        <a:p>
          <a:r>
            <a:rPr lang="en-US" dirty="0"/>
            <a:t>Specific Recall – 40%</a:t>
          </a:r>
        </a:p>
      </dgm:t>
    </dgm:pt>
    <dgm:pt modelId="{DDD00290-E465-4383-8B29-13BF2BC61D58}" type="parTrans" cxnId="{43FCAE93-18F6-4F8F-AC83-73D6FD444AB8}">
      <dgm:prSet/>
      <dgm:spPr/>
      <dgm:t>
        <a:bodyPr/>
        <a:lstStyle/>
        <a:p>
          <a:endParaRPr lang="en-US"/>
        </a:p>
      </dgm:t>
    </dgm:pt>
    <dgm:pt modelId="{7947416F-BE85-4A18-9A1D-0FBF77625BCF}" type="sibTrans" cxnId="{43FCAE93-18F6-4F8F-AC83-73D6FD444AB8}">
      <dgm:prSet/>
      <dgm:spPr/>
      <dgm:t>
        <a:bodyPr/>
        <a:lstStyle/>
        <a:p>
          <a:endParaRPr lang="en-US"/>
        </a:p>
      </dgm:t>
    </dgm:pt>
    <dgm:pt modelId="{E307D93A-2A0E-4186-AA0D-46092A144B0B}">
      <dgm:prSet/>
      <dgm:spPr/>
      <dgm:t>
        <a:bodyPr/>
        <a:lstStyle/>
        <a:p>
          <a:r>
            <a:rPr lang="en-US"/>
            <a:t>Accuracy – 42.03%</a:t>
          </a:r>
          <a:endParaRPr lang="en-US" dirty="0"/>
        </a:p>
      </dgm:t>
    </dgm:pt>
    <dgm:pt modelId="{5ACFB69D-87A1-4368-8CB5-31DE5839421D}" type="parTrans" cxnId="{8D4E94F4-CF8B-4EDC-9167-C38F486D76AA}">
      <dgm:prSet/>
      <dgm:spPr/>
      <dgm:t>
        <a:bodyPr/>
        <a:lstStyle/>
        <a:p>
          <a:endParaRPr lang="en-US"/>
        </a:p>
      </dgm:t>
    </dgm:pt>
    <dgm:pt modelId="{B90D0ABA-2102-4682-A3ED-C586881D6B5B}" type="sibTrans" cxnId="{8D4E94F4-CF8B-4EDC-9167-C38F486D76AA}">
      <dgm:prSet/>
      <dgm:spPr/>
      <dgm:t>
        <a:bodyPr/>
        <a:lstStyle/>
        <a:p>
          <a:endParaRPr lang="en-US"/>
        </a:p>
      </dgm:t>
    </dgm:pt>
    <dgm:pt modelId="{B0B6C120-67D1-4B03-A235-D0E2A95EF6F6}">
      <dgm:prSet/>
      <dgm:spPr/>
      <dgm:t>
        <a:bodyPr/>
        <a:lstStyle/>
        <a:p>
          <a:r>
            <a:rPr lang="en-US"/>
            <a:t>Overall Recall – 42%</a:t>
          </a:r>
          <a:endParaRPr lang="en-US" dirty="0"/>
        </a:p>
      </dgm:t>
    </dgm:pt>
    <dgm:pt modelId="{5A49FE42-A217-4CC1-B190-587DAF598FDA}" type="parTrans" cxnId="{8D49B26C-1C32-4A49-9B17-FACDA6263FB2}">
      <dgm:prSet/>
      <dgm:spPr/>
      <dgm:t>
        <a:bodyPr/>
        <a:lstStyle/>
        <a:p>
          <a:endParaRPr lang="en-US"/>
        </a:p>
      </dgm:t>
    </dgm:pt>
    <dgm:pt modelId="{926506C0-3218-45D6-A777-C94B1B484BE3}" type="sibTrans" cxnId="{8D49B26C-1C32-4A49-9B17-FACDA6263FB2}">
      <dgm:prSet/>
      <dgm:spPr/>
      <dgm:t>
        <a:bodyPr/>
        <a:lstStyle/>
        <a:p>
          <a:endParaRPr lang="en-US"/>
        </a:p>
      </dgm:t>
    </dgm:pt>
    <dgm:pt modelId="{E466511C-A0E1-4B31-85E1-03B47F6C7068}">
      <dgm:prSet/>
      <dgm:spPr/>
      <dgm:t>
        <a:bodyPr/>
        <a:lstStyle/>
        <a:p>
          <a:r>
            <a:rPr lang="en-US" dirty="0"/>
            <a:t>Specific Recall – 17%</a:t>
          </a:r>
        </a:p>
      </dgm:t>
    </dgm:pt>
    <dgm:pt modelId="{446D68E2-E047-4928-884A-03C1B1053D95}" type="parTrans" cxnId="{A72209E1-F5FE-485A-B9E9-A83673137B88}">
      <dgm:prSet/>
      <dgm:spPr/>
      <dgm:t>
        <a:bodyPr/>
        <a:lstStyle/>
        <a:p>
          <a:endParaRPr lang="en-US"/>
        </a:p>
      </dgm:t>
    </dgm:pt>
    <dgm:pt modelId="{D0C332BA-B7F1-433B-BF1E-00AC1CC48AAE}" type="sibTrans" cxnId="{A72209E1-F5FE-485A-B9E9-A83673137B88}">
      <dgm:prSet/>
      <dgm:spPr/>
      <dgm:t>
        <a:bodyPr/>
        <a:lstStyle/>
        <a:p>
          <a:endParaRPr lang="en-US"/>
        </a:p>
      </dgm:t>
    </dgm:pt>
    <dgm:pt modelId="{D750660E-D9D3-4C11-B32D-AE222D5B6BAF}">
      <dgm:prSet/>
      <dgm:spPr/>
      <dgm:t>
        <a:bodyPr/>
        <a:lstStyle/>
        <a:p>
          <a:r>
            <a:rPr lang="en-US" dirty="0"/>
            <a:t>Accuracy – 31.47%</a:t>
          </a:r>
        </a:p>
      </dgm:t>
    </dgm:pt>
    <dgm:pt modelId="{9E0838FF-2891-4DB3-B8AD-889FD94FB4D3}" type="parTrans" cxnId="{F707D5FF-7EF4-4B08-9C87-4A1672BE7523}">
      <dgm:prSet/>
      <dgm:spPr/>
      <dgm:t>
        <a:bodyPr/>
        <a:lstStyle/>
        <a:p>
          <a:endParaRPr lang="en-US"/>
        </a:p>
      </dgm:t>
    </dgm:pt>
    <dgm:pt modelId="{E6A23E73-CC10-47F8-BFA2-781C2D52A101}" type="sibTrans" cxnId="{F707D5FF-7EF4-4B08-9C87-4A1672BE7523}">
      <dgm:prSet/>
      <dgm:spPr/>
      <dgm:t>
        <a:bodyPr/>
        <a:lstStyle/>
        <a:p>
          <a:endParaRPr lang="en-US"/>
        </a:p>
      </dgm:t>
    </dgm:pt>
    <dgm:pt modelId="{BBB7648B-68AC-4EF5-A413-180D34F07ED5}">
      <dgm:prSet/>
      <dgm:spPr/>
      <dgm:t>
        <a:bodyPr/>
        <a:lstStyle/>
        <a:p>
          <a:r>
            <a:rPr lang="en-US" dirty="0"/>
            <a:t>Overall Recall – 31%</a:t>
          </a:r>
        </a:p>
      </dgm:t>
    </dgm:pt>
    <dgm:pt modelId="{CBD7B66F-F087-4D8D-A4F2-83C427390BF6}" type="parTrans" cxnId="{68B44AF5-6331-44D6-976A-290D8A08F23D}">
      <dgm:prSet/>
      <dgm:spPr/>
      <dgm:t>
        <a:bodyPr/>
        <a:lstStyle/>
        <a:p>
          <a:endParaRPr lang="en-US"/>
        </a:p>
      </dgm:t>
    </dgm:pt>
    <dgm:pt modelId="{B3464387-35C7-46E0-8114-42CB4365D183}" type="sibTrans" cxnId="{68B44AF5-6331-44D6-976A-290D8A08F23D}">
      <dgm:prSet/>
      <dgm:spPr/>
      <dgm:t>
        <a:bodyPr/>
        <a:lstStyle/>
        <a:p>
          <a:endParaRPr lang="en-US"/>
        </a:p>
      </dgm:t>
    </dgm:pt>
    <dgm:pt modelId="{89A5CE37-3AA2-47A0-9213-DA9C9151AFA2}">
      <dgm:prSet/>
      <dgm:spPr/>
      <dgm:t>
        <a:bodyPr/>
        <a:lstStyle/>
        <a:p>
          <a:r>
            <a:rPr lang="en-US" dirty="0"/>
            <a:t>Specific Recall – 15%</a:t>
          </a:r>
        </a:p>
      </dgm:t>
    </dgm:pt>
    <dgm:pt modelId="{D56F94F1-F793-4DCD-B54D-9F9EA9751043}" type="parTrans" cxnId="{8DA96899-3749-4068-9378-AF857C06CFB2}">
      <dgm:prSet/>
      <dgm:spPr/>
      <dgm:t>
        <a:bodyPr/>
        <a:lstStyle/>
        <a:p>
          <a:endParaRPr lang="en-US"/>
        </a:p>
      </dgm:t>
    </dgm:pt>
    <dgm:pt modelId="{F37ABE3D-7448-4A74-9BF7-4785745397D2}" type="sibTrans" cxnId="{8DA96899-3749-4068-9378-AF857C06CFB2}">
      <dgm:prSet/>
      <dgm:spPr/>
      <dgm:t>
        <a:bodyPr/>
        <a:lstStyle/>
        <a:p>
          <a:endParaRPr lang="en-US"/>
        </a:p>
      </dgm:t>
    </dgm:pt>
    <dgm:pt modelId="{35F24C0F-F837-4EA0-A5B8-96E857D5FB93}">
      <dgm:prSet/>
      <dgm:spPr/>
      <dgm:t>
        <a:bodyPr/>
        <a:lstStyle/>
        <a:p>
          <a:r>
            <a:rPr lang="en-US" dirty="0"/>
            <a:t>Decision Tree (d=8) with SMOTE</a:t>
          </a:r>
        </a:p>
      </dgm:t>
    </dgm:pt>
    <dgm:pt modelId="{79658CBA-5D36-46EB-91B0-087746FFDDDE}" type="parTrans" cxnId="{62C8D922-7B5B-4052-9DAA-B54B0941015F}">
      <dgm:prSet/>
      <dgm:spPr/>
    </dgm:pt>
    <dgm:pt modelId="{0E9412A5-3EE9-4BC6-A033-56844E9A3857}" type="sibTrans" cxnId="{62C8D922-7B5B-4052-9DAA-B54B0941015F}">
      <dgm:prSet/>
      <dgm:spPr/>
    </dgm:pt>
    <dgm:pt modelId="{E26E35FB-3564-4C6D-9F40-6A9ABCD4DBFB}">
      <dgm:prSet/>
      <dgm:spPr/>
      <dgm:t>
        <a:bodyPr/>
        <a:lstStyle/>
        <a:p>
          <a:r>
            <a:rPr lang="en-US" dirty="0"/>
            <a:t>Accuracy – 32.61%</a:t>
          </a:r>
        </a:p>
      </dgm:t>
    </dgm:pt>
    <dgm:pt modelId="{B571D57B-A80A-4314-9F28-5278960AC1F6}" type="parTrans" cxnId="{58DB0CA1-ED56-49E9-84DF-70B9DE3D2361}">
      <dgm:prSet/>
      <dgm:spPr/>
      <dgm:t>
        <a:bodyPr/>
        <a:lstStyle/>
        <a:p>
          <a:endParaRPr lang="en-US"/>
        </a:p>
      </dgm:t>
    </dgm:pt>
    <dgm:pt modelId="{1710C14D-1521-43A1-9FC1-70808F370B14}" type="sibTrans" cxnId="{58DB0CA1-ED56-49E9-84DF-70B9DE3D2361}">
      <dgm:prSet/>
      <dgm:spPr/>
      <dgm:t>
        <a:bodyPr/>
        <a:lstStyle/>
        <a:p>
          <a:endParaRPr lang="en-US"/>
        </a:p>
      </dgm:t>
    </dgm:pt>
    <dgm:pt modelId="{D4A37A5E-B767-42D3-8E26-65EABFD8EA21}">
      <dgm:prSet/>
      <dgm:spPr/>
      <dgm:t>
        <a:bodyPr/>
        <a:lstStyle/>
        <a:p>
          <a:r>
            <a:rPr lang="en-US" dirty="0"/>
            <a:t>Overall Recall – 33%</a:t>
          </a:r>
        </a:p>
      </dgm:t>
    </dgm:pt>
    <dgm:pt modelId="{DE23B5DD-0D00-49F8-B672-66023EA93F4B}" type="parTrans" cxnId="{86D8A943-84D9-4EBB-BC2C-DC7C381D5566}">
      <dgm:prSet/>
      <dgm:spPr/>
      <dgm:t>
        <a:bodyPr/>
        <a:lstStyle/>
        <a:p>
          <a:endParaRPr lang="en-US"/>
        </a:p>
      </dgm:t>
    </dgm:pt>
    <dgm:pt modelId="{F680BD83-4BA2-4415-AD24-F50C2D920E05}" type="sibTrans" cxnId="{86D8A943-84D9-4EBB-BC2C-DC7C381D5566}">
      <dgm:prSet/>
      <dgm:spPr/>
      <dgm:t>
        <a:bodyPr/>
        <a:lstStyle/>
        <a:p>
          <a:endParaRPr lang="en-US"/>
        </a:p>
      </dgm:t>
    </dgm:pt>
    <dgm:pt modelId="{9FECCB58-BA1E-4739-9135-7A06489EA7E6}">
      <dgm:prSet/>
      <dgm:spPr/>
      <dgm:t>
        <a:bodyPr/>
        <a:lstStyle/>
        <a:p>
          <a:r>
            <a:rPr lang="en-US" dirty="0"/>
            <a:t>Specific Recall – 36%</a:t>
          </a:r>
        </a:p>
      </dgm:t>
    </dgm:pt>
    <dgm:pt modelId="{8B3C0707-4EB0-42DB-9280-886790791C9F}" type="parTrans" cxnId="{77789CB6-8130-42E7-A34B-FB43B0360042}">
      <dgm:prSet/>
      <dgm:spPr/>
      <dgm:t>
        <a:bodyPr/>
        <a:lstStyle/>
        <a:p>
          <a:endParaRPr lang="en-US"/>
        </a:p>
      </dgm:t>
    </dgm:pt>
    <dgm:pt modelId="{DFEDB893-85E8-4BC7-A73D-29EAA2EF39CA}" type="sibTrans" cxnId="{77789CB6-8130-42E7-A34B-FB43B0360042}">
      <dgm:prSet/>
      <dgm:spPr/>
      <dgm:t>
        <a:bodyPr/>
        <a:lstStyle/>
        <a:p>
          <a:endParaRPr lang="en-US"/>
        </a:p>
      </dgm:t>
    </dgm:pt>
    <dgm:pt modelId="{ABEFEE6C-1D67-4942-B89F-C19E8337FFA3}" type="pres">
      <dgm:prSet presAssocID="{01A66772-F185-4D58-B8BB-E9370D7A7A2B}" presName="Name0" presStyleCnt="0">
        <dgm:presLayoutVars>
          <dgm:dir/>
          <dgm:animLvl val="lvl"/>
          <dgm:resizeHandles val="exact"/>
        </dgm:presLayoutVars>
      </dgm:prSet>
      <dgm:spPr/>
    </dgm:pt>
    <dgm:pt modelId="{F7C5E4A0-686E-4B9C-8632-D2069153B84C}" type="pres">
      <dgm:prSet presAssocID="{FB047238-5B0A-43EF-9B5F-6E83B161551E}" presName="composite" presStyleCnt="0"/>
      <dgm:spPr/>
    </dgm:pt>
    <dgm:pt modelId="{47953AF9-1A2B-4CFF-B1CB-24DAE3B3EF1D}" type="pres">
      <dgm:prSet presAssocID="{FB047238-5B0A-43EF-9B5F-6E83B161551E}" presName="parTx" presStyleLbl="alignNode1" presStyleIdx="0" presStyleCnt="4">
        <dgm:presLayoutVars>
          <dgm:chMax val="0"/>
          <dgm:chPref val="0"/>
          <dgm:bulletEnabled val="1"/>
        </dgm:presLayoutVars>
      </dgm:prSet>
      <dgm:spPr/>
    </dgm:pt>
    <dgm:pt modelId="{695CF48C-C10F-4EDB-8598-F6EE8A56F9DC}" type="pres">
      <dgm:prSet presAssocID="{FB047238-5B0A-43EF-9B5F-6E83B161551E}" presName="desTx" presStyleLbl="alignAccFollowNode1" presStyleIdx="0" presStyleCnt="4">
        <dgm:presLayoutVars>
          <dgm:bulletEnabled val="1"/>
        </dgm:presLayoutVars>
      </dgm:prSet>
      <dgm:spPr/>
    </dgm:pt>
    <dgm:pt modelId="{46DD9BA5-F2B5-4F68-9E39-CCC6E6E267EE}" type="pres">
      <dgm:prSet presAssocID="{80429DA0-F442-4996-A02D-A79B036976DA}" presName="space" presStyleCnt="0"/>
      <dgm:spPr/>
    </dgm:pt>
    <dgm:pt modelId="{8159A3DD-ECEC-4838-9BDE-2AA83A50356D}" type="pres">
      <dgm:prSet presAssocID="{868634DB-26D6-4062-A1DC-3FF73A61C4B4}" presName="composite" presStyleCnt="0"/>
      <dgm:spPr/>
    </dgm:pt>
    <dgm:pt modelId="{05D47B9F-AFA0-409E-978F-8CADDCF384C9}" type="pres">
      <dgm:prSet presAssocID="{868634DB-26D6-4062-A1DC-3FF73A61C4B4}" presName="parTx" presStyleLbl="alignNode1" presStyleIdx="1" presStyleCnt="4">
        <dgm:presLayoutVars>
          <dgm:chMax val="0"/>
          <dgm:chPref val="0"/>
          <dgm:bulletEnabled val="1"/>
        </dgm:presLayoutVars>
      </dgm:prSet>
      <dgm:spPr/>
    </dgm:pt>
    <dgm:pt modelId="{9D0BCFDD-F498-4696-A946-94BE1908BC01}" type="pres">
      <dgm:prSet presAssocID="{868634DB-26D6-4062-A1DC-3FF73A61C4B4}" presName="desTx" presStyleLbl="alignAccFollowNode1" presStyleIdx="1" presStyleCnt="4">
        <dgm:presLayoutVars>
          <dgm:bulletEnabled val="1"/>
        </dgm:presLayoutVars>
      </dgm:prSet>
      <dgm:spPr/>
    </dgm:pt>
    <dgm:pt modelId="{824BF8ED-EB15-4790-B032-7C59FD933F21}" type="pres">
      <dgm:prSet presAssocID="{4BE07986-D33D-4A59-B83C-8AB32C7508E0}" presName="space" presStyleCnt="0"/>
      <dgm:spPr/>
    </dgm:pt>
    <dgm:pt modelId="{9514E4A2-CCAF-4521-B96C-071CA1725A43}" type="pres">
      <dgm:prSet presAssocID="{244BA1D0-5147-43AF-804B-847F12B8D983}" presName="composite" presStyleCnt="0"/>
      <dgm:spPr/>
    </dgm:pt>
    <dgm:pt modelId="{159E8AFF-A2AA-4B18-A853-11DC530B57C1}" type="pres">
      <dgm:prSet presAssocID="{244BA1D0-5147-43AF-804B-847F12B8D983}" presName="parTx" presStyleLbl="alignNode1" presStyleIdx="2" presStyleCnt="4">
        <dgm:presLayoutVars>
          <dgm:chMax val="0"/>
          <dgm:chPref val="0"/>
          <dgm:bulletEnabled val="1"/>
        </dgm:presLayoutVars>
      </dgm:prSet>
      <dgm:spPr/>
    </dgm:pt>
    <dgm:pt modelId="{A33B3393-9130-495D-BD34-FB654E6777C2}" type="pres">
      <dgm:prSet presAssocID="{244BA1D0-5147-43AF-804B-847F12B8D983}" presName="desTx" presStyleLbl="alignAccFollowNode1" presStyleIdx="2" presStyleCnt="4">
        <dgm:presLayoutVars>
          <dgm:bulletEnabled val="1"/>
        </dgm:presLayoutVars>
      </dgm:prSet>
      <dgm:spPr/>
    </dgm:pt>
    <dgm:pt modelId="{22A4CFB6-9FF2-48B4-B034-EFD5A8B84C4D}" type="pres">
      <dgm:prSet presAssocID="{1242ECB5-5AEC-4D9D-9716-2C27B581C4DD}" presName="space" presStyleCnt="0"/>
      <dgm:spPr/>
    </dgm:pt>
    <dgm:pt modelId="{1DAEBBDE-A8AA-4576-A249-DB895E9350AF}" type="pres">
      <dgm:prSet presAssocID="{AD3978AD-C7E4-493F-A11F-47CA08EE8C08}" presName="composite" presStyleCnt="0"/>
      <dgm:spPr/>
    </dgm:pt>
    <dgm:pt modelId="{199C6C8C-821E-4F8D-A16F-01189F5E5E43}" type="pres">
      <dgm:prSet presAssocID="{AD3978AD-C7E4-493F-A11F-47CA08EE8C08}" presName="parTx" presStyleLbl="alignNode1" presStyleIdx="3" presStyleCnt="4">
        <dgm:presLayoutVars>
          <dgm:chMax val="0"/>
          <dgm:chPref val="0"/>
          <dgm:bulletEnabled val="1"/>
        </dgm:presLayoutVars>
      </dgm:prSet>
      <dgm:spPr/>
    </dgm:pt>
    <dgm:pt modelId="{BC4983E8-8485-44F7-80D1-2C0CCE9DE2C6}" type="pres">
      <dgm:prSet presAssocID="{AD3978AD-C7E4-493F-A11F-47CA08EE8C08}" presName="desTx" presStyleLbl="alignAccFollowNode1" presStyleIdx="3" presStyleCnt="4">
        <dgm:presLayoutVars>
          <dgm:bulletEnabled val="1"/>
        </dgm:presLayoutVars>
      </dgm:prSet>
      <dgm:spPr/>
    </dgm:pt>
  </dgm:ptLst>
  <dgm:cxnLst>
    <dgm:cxn modelId="{3275491B-170F-4146-9247-1EFE2C4A5A47}" type="presOf" srcId="{E26E35FB-3564-4C6D-9F40-6A9ABCD4DBFB}" destId="{BC4983E8-8485-44F7-80D1-2C0CCE9DE2C6}" srcOrd="0" destOrd="1" presId="urn:microsoft.com/office/officeart/2005/8/layout/hList1"/>
    <dgm:cxn modelId="{D138B61D-046E-470C-9679-3CE98BF5131E}" type="presOf" srcId="{D750660E-D9D3-4C11-B32D-AE222D5B6BAF}" destId="{A33B3393-9130-495D-BD34-FB654E6777C2}" srcOrd="0" destOrd="1" presId="urn:microsoft.com/office/officeart/2005/8/layout/hList1"/>
    <dgm:cxn modelId="{6D12481F-61D3-49B8-8544-72BDAD8FD623}" srcId="{01A66772-F185-4D58-B8BB-E9370D7A7A2B}" destId="{AD3978AD-C7E4-493F-A11F-47CA08EE8C08}" srcOrd="3" destOrd="0" parTransId="{273621E9-E8F8-400D-90EC-36872C4085CB}" sibTransId="{F44DD5DB-CBE0-45E5-9BED-B3011892AC16}"/>
    <dgm:cxn modelId="{62C8D922-7B5B-4052-9DAA-B54B0941015F}" srcId="{AD3978AD-C7E4-493F-A11F-47CA08EE8C08}" destId="{35F24C0F-F837-4EA0-A5B8-96E857D5FB93}" srcOrd="0" destOrd="0" parTransId="{79658CBA-5D36-46EB-91B0-087746FFDDDE}" sibTransId="{0E9412A5-3EE9-4BC6-A033-56844E9A3857}"/>
    <dgm:cxn modelId="{12779723-27B0-46AB-B853-66308AA5861D}" type="presOf" srcId="{35F24C0F-F837-4EA0-A5B8-96E857D5FB93}" destId="{BC4983E8-8485-44F7-80D1-2C0CCE9DE2C6}" srcOrd="0" destOrd="0" presId="urn:microsoft.com/office/officeart/2005/8/layout/hList1"/>
    <dgm:cxn modelId="{BF562331-1B65-45EB-9874-0DC1212CF1DA}" type="presOf" srcId="{00613768-7289-4413-A79A-6A81F332A23C}" destId="{9D0BCFDD-F498-4696-A946-94BE1908BC01}" srcOrd="0" destOrd="0" presId="urn:microsoft.com/office/officeart/2005/8/layout/hList1"/>
    <dgm:cxn modelId="{5E3A9241-C0E1-48D3-95CE-E57C5FDDD960}" type="presOf" srcId="{01A66772-F185-4D58-B8BB-E9370D7A7A2B}" destId="{ABEFEE6C-1D67-4942-B89F-C19E8337FFA3}" srcOrd="0" destOrd="0" presId="urn:microsoft.com/office/officeart/2005/8/layout/hList1"/>
    <dgm:cxn modelId="{86D8A943-84D9-4EBB-BC2C-DC7C381D5566}" srcId="{AD3978AD-C7E4-493F-A11F-47CA08EE8C08}" destId="{D4A37A5E-B767-42D3-8E26-65EABFD8EA21}" srcOrd="2" destOrd="0" parTransId="{DE23B5DD-0D00-49F8-B672-66023EA93F4B}" sibTransId="{F680BD83-4BA2-4415-AD24-F50C2D920E05}"/>
    <dgm:cxn modelId="{4C2DC143-F7C3-438A-AC22-E6C220A4B39D}" type="presOf" srcId="{B0B6C120-67D1-4B03-A235-D0E2A95EF6F6}" destId="{9D0BCFDD-F498-4696-A946-94BE1908BC01}" srcOrd="0" destOrd="2" presId="urn:microsoft.com/office/officeart/2005/8/layout/hList1"/>
    <dgm:cxn modelId="{B23AD76A-6D8D-41AB-B35D-AC0C36B9EA90}" srcId="{FB047238-5B0A-43EF-9B5F-6E83B161551E}" destId="{2B330D9C-BD28-43F5-92F2-53D4482EBE82}" srcOrd="0" destOrd="0" parTransId="{AC5EF2CC-F89A-408F-ADFB-46C1A5138C46}" sibTransId="{EF05AFCA-C59E-4F15-A20F-C686393E9447}"/>
    <dgm:cxn modelId="{8D49B26C-1C32-4A49-9B17-FACDA6263FB2}" srcId="{868634DB-26D6-4062-A1DC-3FF73A61C4B4}" destId="{B0B6C120-67D1-4B03-A235-D0E2A95EF6F6}" srcOrd="2" destOrd="0" parTransId="{5A49FE42-A217-4CC1-B190-587DAF598FDA}" sibTransId="{926506C0-3218-45D6-A777-C94B1B484BE3}"/>
    <dgm:cxn modelId="{AA657551-F796-4553-B546-48D3B284C7D1}" type="presOf" srcId="{8B9CFD4D-C3AE-43AE-9877-7A4949D4810C}" destId="{A33B3393-9130-495D-BD34-FB654E6777C2}" srcOrd="0" destOrd="0" presId="urn:microsoft.com/office/officeart/2005/8/layout/hList1"/>
    <dgm:cxn modelId="{FAE8D072-3496-4909-A530-AC1D9531648B}" srcId="{244BA1D0-5147-43AF-804B-847F12B8D983}" destId="{8B9CFD4D-C3AE-43AE-9877-7A4949D4810C}" srcOrd="0" destOrd="0" parTransId="{7FBC0E65-00B8-44A9-ACA9-8B3D91DB5999}" sibTransId="{CDCFC283-64A2-436C-926E-F7A6F7B9CC6E}"/>
    <dgm:cxn modelId="{4059B754-8EC0-46E5-A975-7DC8B836384F}" srcId="{868634DB-26D6-4062-A1DC-3FF73A61C4B4}" destId="{00613768-7289-4413-A79A-6A81F332A23C}" srcOrd="0" destOrd="0" parTransId="{64F07C1F-416E-4BCD-A6C0-6F3A6C5F459E}" sibTransId="{2D988878-1D89-4616-9685-AD087E9C9B73}"/>
    <dgm:cxn modelId="{293E857A-98AD-4D4B-AE03-05606D3C4B90}" type="presOf" srcId="{2B330D9C-BD28-43F5-92F2-53D4482EBE82}" destId="{695CF48C-C10F-4EDB-8598-F6EE8A56F9DC}" srcOrd="0" destOrd="0" presId="urn:microsoft.com/office/officeart/2005/8/layout/hList1"/>
    <dgm:cxn modelId="{FEDE727F-DD1F-4D87-AAE0-65D08C8F3551}" type="presOf" srcId="{BBB7648B-68AC-4EF5-A413-180D34F07ED5}" destId="{A33B3393-9130-495D-BD34-FB654E6777C2}" srcOrd="0" destOrd="2" presId="urn:microsoft.com/office/officeart/2005/8/layout/hList1"/>
    <dgm:cxn modelId="{0BF9058D-1BF7-4E82-AEF4-79DA7812775E}" type="presOf" srcId="{2BB0568A-8157-44A8-AA15-D4700D7470D2}" destId="{695CF48C-C10F-4EDB-8598-F6EE8A56F9DC}" srcOrd="0" destOrd="1" presId="urn:microsoft.com/office/officeart/2005/8/layout/hList1"/>
    <dgm:cxn modelId="{43FCAE93-18F6-4F8F-AC83-73D6FD444AB8}" srcId="{FB047238-5B0A-43EF-9B5F-6E83B161551E}" destId="{22CF9441-2620-45C8-B77A-CCAD9D35B563}" srcOrd="3" destOrd="0" parTransId="{DDD00290-E465-4383-8B29-13BF2BC61D58}" sibTransId="{7947416F-BE85-4A18-9A1D-0FBF77625BCF}"/>
    <dgm:cxn modelId="{8811FE96-BE3B-4561-A509-70202992AFEE}" type="presOf" srcId="{FB047238-5B0A-43EF-9B5F-6E83B161551E}" destId="{47953AF9-1A2B-4CFF-B1CB-24DAE3B3EF1D}" srcOrd="0" destOrd="0" presId="urn:microsoft.com/office/officeart/2005/8/layout/hList1"/>
    <dgm:cxn modelId="{98053897-0C1A-4729-AFF5-9A0B2BD5CAE0}" type="presOf" srcId="{89A5CE37-3AA2-47A0-9213-DA9C9151AFA2}" destId="{A33B3393-9130-495D-BD34-FB654E6777C2}" srcOrd="0" destOrd="3" presId="urn:microsoft.com/office/officeart/2005/8/layout/hList1"/>
    <dgm:cxn modelId="{8DA96899-3749-4068-9378-AF857C06CFB2}" srcId="{244BA1D0-5147-43AF-804B-847F12B8D983}" destId="{89A5CE37-3AA2-47A0-9213-DA9C9151AFA2}" srcOrd="3" destOrd="0" parTransId="{D56F94F1-F793-4DCD-B54D-9F9EA9751043}" sibTransId="{F37ABE3D-7448-4A74-9BF7-4785745397D2}"/>
    <dgm:cxn modelId="{597DF19A-1F86-469B-8000-5F0AA99FAAB2}" srcId="{01A66772-F185-4D58-B8BB-E9370D7A7A2B}" destId="{FB047238-5B0A-43EF-9B5F-6E83B161551E}" srcOrd="0" destOrd="0" parTransId="{7D81EFC8-1D3A-4289-BAA0-B143393FB8DA}" sibTransId="{80429DA0-F442-4996-A02D-A79B036976DA}"/>
    <dgm:cxn modelId="{58DB0CA1-ED56-49E9-84DF-70B9DE3D2361}" srcId="{AD3978AD-C7E4-493F-A11F-47CA08EE8C08}" destId="{E26E35FB-3564-4C6D-9F40-6A9ABCD4DBFB}" srcOrd="1" destOrd="0" parTransId="{B571D57B-A80A-4314-9F28-5278960AC1F6}" sibTransId="{1710C14D-1521-43A1-9FC1-70808F370B14}"/>
    <dgm:cxn modelId="{3D7585B0-D7F7-4DFC-B576-0B3D2AB6B8EE}" srcId="{01A66772-F185-4D58-B8BB-E9370D7A7A2B}" destId="{244BA1D0-5147-43AF-804B-847F12B8D983}" srcOrd="2" destOrd="0" parTransId="{56D2F6A5-A390-46CB-A1C2-8BA233AEE739}" sibTransId="{1242ECB5-5AEC-4D9D-9716-2C27B581C4DD}"/>
    <dgm:cxn modelId="{77789CB6-8130-42E7-A34B-FB43B0360042}" srcId="{AD3978AD-C7E4-493F-A11F-47CA08EE8C08}" destId="{9FECCB58-BA1E-4739-9135-7A06489EA7E6}" srcOrd="3" destOrd="0" parTransId="{8B3C0707-4EB0-42DB-9280-886790791C9F}" sibTransId="{DFEDB893-85E8-4BC7-A73D-29EAA2EF39CA}"/>
    <dgm:cxn modelId="{29CD50B9-E2F7-4F0E-8A27-A31D0B78363C}" type="presOf" srcId="{244BA1D0-5147-43AF-804B-847F12B8D983}" destId="{159E8AFF-A2AA-4B18-A853-11DC530B57C1}" srcOrd="0" destOrd="0" presId="urn:microsoft.com/office/officeart/2005/8/layout/hList1"/>
    <dgm:cxn modelId="{3A4212C2-5471-4C2F-BB12-5AFE0877B7E7}" type="presOf" srcId="{22CF9441-2620-45C8-B77A-CCAD9D35B563}" destId="{695CF48C-C10F-4EDB-8598-F6EE8A56F9DC}" srcOrd="0" destOrd="3" presId="urn:microsoft.com/office/officeart/2005/8/layout/hList1"/>
    <dgm:cxn modelId="{468F0DC3-EAA1-4122-A9FF-3CA8EB65CC04}" srcId="{FB047238-5B0A-43EF-9B5F-6E83B161551E}" destId="{2BB0568A-8157-44A8-AA15-D4700D7470D2}" srcOrd="1" destOrd="0" parTransId="{812AA7F6-9614-4C6F-B829-2F042BADDDF0}" sibTransId="{338C1140-20DC-4866-95F5-24759595D23D}"/>
    <dgm:cxn modelId="{D7DFD4C9-D1E6-4FFC-9457-161867B1E066}" type="presOf" srcId="{868634DB-26D6-4062-A1DC-3FF73A61C4B4}" destId="{05D47B9F-AFA0-409E-978F-8CADDCF384C9}" srcOrd="0" destOrd="0" presId="urn:microsoft.com/office/officeart/2005/8/layout/hList1"/>
    <dgm:cxn modelId="{BB343ED2-3B47-42BC-90FE-771057F53ED1}" type="presOf" srcId="{D4A37A5E-B767-42D3-8E26-65EABFD8EA21}" destId="{BC4983E8-8485-44F7-80D1-2C0CCE9DE2C6}" srcOrd="0" destOrd="2" presId="urn:microsoft.com/office/officeart/2005/8/layout/hList1"/>
    <dgm:cxn modelId="{735AE8DB-64FD-499D-A758-EE5BCF969229}" srcId="{FB047238-5B0A-43EF-9B5F-6E83B161551E}" destId="{CE4B3710-76E5-40A3-93FE-80AD3CC2C5F9}" srcOrd="2" destOrd="0" parTransId="{5AAFC452-2AD6-400C-A7CB-1AD62D6096E7}" sibTransId="{D70030B9-036A-4F10-BF2F-29245D0ADF62}"/>
    <dgm:cxn modelId="{A72209E1-F5FE-485A-B9E9-A83673137B88}" srcId="{868634DB-26D6-4062-A1DC-3FF73A61C4B4}" destId="{E466511C-A0E1-4B31-85E1-03B47F6C7068}" srcOrd="3" destOrd="0" parTransId="{446D68E2-E047-4928-884A-03C1B1053D95}" sibTransId="{D0C332BA-B7F1-433B-BF1E-00AC1CC48AAE}"/>
    <dgm:cxn modelId="{0A0D13E2-B228-45BC-ADD3-C9A9281957D9}" srcId="{01A66772-F185-4D58-B8BB-E9370D7A7A2B}" destId="{868634DB-26D6-4062-A1DC-3FF73A61C4B4}" srcOrd="1" destOrd="0" parTransId="{7EF86E96-DBC1-4D2F-8595-300892102ADB}" sibTransId="{4BE07986-D33D-4A59-B83C-8AB32C7508E0}"/>
    <dgm:cxn modelId="{96220DE4-2849-4C99-A12F-FBB8FEB9510E}" type="presOf" srcId="{AD3978AD-C7E4-493F-A11F-47CA08EE8C08}" destId="{199C6C8C-821E-4F8D-A16F-01189F5E5E43}" srcOrd="0" destOrd="0" presId="urn:microsoft.com/office/officeart/2005/8/layout/hList1"/>
    <dgm:cxn modelId="{7B59BEE7-2711-4212-829D-DEAB18F8FD89}" type="presOf" srcId="{CE4B3710-76E5-40A3-93FE-80AD3CC2C5F9}" destId="{695CF48C-C10F-4EDB-8598-F6EE8A56F9DC}" srcOrd="0" destOrd="2" presId="urn:microsoft.com/office/officeart/2005/8/layout/hList1"/>
    <dgm:cxn modelId="{B7F5D4ED-4708-4EB1-AF83-8BB071305492}" type="presOf" srcId="{E466511C-A0E1-4B31-85E1-03B47F6C7068}" destId="{9D0BCFDD-F498-4696-A946-94BE1908BC01}" srcOrd="0" destOrd="3" presId="urn:microsoft.com/office/officeart/2005/8/layout/hList1"/>
    <dgm:cxn modelId="{AC1475EF-94B8-44EF-85EF-05436F9E86F9}" type="presOf" srcId="{E307D93A-2A0E-4186-AA0D-46092A144B0B}" destId="{9D0BCFDD-F498-4696-A946-94BE1908BC01}" srcOrd="0" destOrd="1" presId="urn:microsoft.com/office/officeart/2005/8/layout/hList1"/>
    <dgm:cxn modelId="{8D4E94F4-CF8B-4EDC-9167-C38F486D76AA}" srcId="{868634DB-26D6-4062-A1DC-3FF73A61C4B4}" destId="{E307D93A-2A0E-4186-AA0D-46092A144B0B}" srcOrd="1" destOrd="0" parTransId="{5ACFB69D-87A1-4368-8CB5-31DE5839421D}" sibTransId="{B90D0ABA-2102-4682-A3ED-C586881D6B5B}"/>
    <dgm:cxn modelId="{68B44AF5-6331-44D6-976A-290D8A08F23D}" srcId="{244BA1D0-5147-43AF-804B-847F12B8D983}" destId="{BBB7648B-68AC-4EF5-A413-180D34F07ED5}" srcOrd="2" destOrd="0" parTransId="{CBD7B66F-F087-4D8D-A4F2-83C427390BF6}" sibTransId="{B3464387-35C7-46E0-8114-42CB4365D183}"/>
    <dgm:cxn modelId="{A03C49F6-D2AB-4F0E-8206-2A7EE2803F8D}" type="presOf" srcId="{9FECCB58-BA1E-4739-9135-7A06489EA7E6}" destId="{BC4983E8-8485-44F7-80D1-2C0CCE9DE2C6}" srcOrd="0" destOrd="3" presId="urn:microsoft.com/office/officeart/2005/8/layout/hList1"/>
    <dgm:cxn modelId="{F707D5FF-7EF4-4B08-9C87-4A1672BE7523}" srcId="{244BA1D0-5147-43AF-804B-847F12B8D983}" destId="{D750660E-D9D3-4C11-B32D-AE222D5B6BAF}" srcOrd="1" destOrd="0" parTransId="{9E0838FF-2891-4DB3-B8AD-889FD94FB4D3}" sibTransId="{E6A23E73-CC10-47F8-BFA2-781C2D52A101}"/>
    <dgm:cxn modelId="{9C95D93E-3EB3-4FE5-87BF-7BF3200E40EB}" type="presParOf" srcId="{ABEFEE6C-1D67-4942-B89F-C19E8337FFA3}" destId="{F7C5E4A0-686E-4B9C-8632-D2069153B84C}" srcOrd="0" destOrd="0" presId="urn:microsoft.com/office/officeart/2005/8/layout/hList1"/>
    <dgm:cxn modelId="{A7693458-4581-4422-97A6-A60228435F05}" type="presParOf" srcId="{F7C5E4A0-686E-4B9C-8632-D2069153B84C}" destId="{47953AF9-1A2B-4CFF-B1CB-24DAE3B3EF1D}" srcOrd="0" destOrd="0" presId="urn:microsoft.com/office/officeart/2005/8/layout/hList1"/>
    <dgm:cxn modelId="{DFE8883C-37B9-4858-B08D-3C0C7AA5253F}" type="presParOf" srcId="{F7C5E4A0-686E-4B9C-8632-D2069153B84C}" destId="{695CF48C-C10F-4EDB-8598-F6EE8A56F9DC}" srcOrd="1" destOrd="0" presId="urn:microsoft.com/office/officeart/2005/8/layout/hList1"/>
    <dgm:cxn modelId="{54802113-2810-47BB-80A8-D8316C9AF25B}" type="presParOf" srcId="{ABEFEE6C-1D67-4942-B89F-C19E8337FFA3}" destId="{46DD9BA5-F2B5-4F68-9E39-CCC6E6E267EE}" srcOrd="1" destOrd="0" presId="urn:microsoft.com/office/officeart/2005/8/layout/hList1"/>
    <dgm:cxn modelId="{8ED897EB-6542-4350-92AB-46DBB95BA95E}" type="presParOf" srcId="{ABEFEE6C-1D67-4942-B89F-C19E8337FFA3}" destId="{8159A3DD-ECEC-4838-9BDE-2AA83A50356D}" srcOrd="2" destOrd="0" presId="urn:microsoft.com/office/officeart/2005/8/layout/hList1"/>
    <dgm:cxn modelId="{D32A4F7D-F100-4763-829F-4FA885978BF5}" type="presParOf" srcId="{8159A3DD-ECEC-4838-9BDE-2AA83A50356D}" destId="{05D47B9F-AFA0-409E-978F-8CADDCF384C9}" srcOrd="0" destOrd="0" presId="urn:microsoft.com/office/officeart/2005/8/layout/hList1"/>
    <dgm:cxn modelId="{BE0B7B64-8EFE-4877-BFBB-43E4BF36DCD0}" type="presParOf" srcId="{8159A3DD-ECEC-4838-9BDE-2AA83A50356D}" destId="{9D0BCFDD-F498-4696-A946-94BE1908BC01}" srcOrd="1" destOrd="0" presId="urn:microsoft.com/office/officeart/2005/8/layout/hList1"/>
    <dgm:cxn modelId="{5C4B7FC5-19BE-4357-A4DC-FC9D5CF6C91C}" type="presParOf" srcId="{ABEFEE6C-1D67-4942-B89F-C19E8337FFA3}" destId="{824BF8ED-EB15-4790-B032-7C59FD933F21}" srcOrd="3" destOrd="0" presId="urn:microsoft.com/office/officeart/2005/8/layout/hList1"/>
    <dgm:cxn modelId="{95C03A13-DCB5-48F9-8E1A-ACDC434BFB76}" type="presParOf" srcId="{ABEFEE6C-1D67-4942-B89F-C19E8337FFA3}" destId="{9514E4A2-CCAF-4521-B96C-071CA1725A43}" srcOrd="4" destOrd="0" presId="urn:microsoft.com/office/officeart/2005/8/layout/hList1"/>
    <dgm:cxn modelId="{89FA0C1D-85F1-483A-AF63-CC9A76B4BB18}" type="presParOf" srcId="{9514E4A2-CCAF-4521-B96C-071CA1725A43}" destId="{159E8AFF-A2AA-4B18-A853-11DC530B57C1}" srcOrd="0" destOrd="0" presId="urn:microsoft.com/office/officeart/2005/8/layout/hList1"/>
    <dgm:cxn modelId="{4E3D6F39-BCC0-4240-9083-B6F7C1541199}" type="presParOf" srcId="{9514E4A2-CCAF-4521-B96C-071CA1725A43}" destId="{A33B3393-9130-495D-BD34-FB654E6777C2}" srcOrd="1" destOrd="0" presId="urn:microsoft.com/office/officeart/2005/8/layout/hList1"/>
    <dgm:cxn modelId="{82A01FB0-C74B-4CB7-A404-6D7F7C2599FB}" type="presParOf" srcId="{ABEFEE6C-1D67-4942-B89F-C19E8337FFA3}" destId="{22A4CFB6-9FF2-48B4-B034-EFD5A8B84C4D}" srcOrd="5" destOrd="0" presId="urn:microsoft.com/office/officeart/2005/8/layout/hList1"/>
    <dgm:cxn modelId="{7B94B080-7062-48FB-9082-82F7231B6565}" type="presParOf" srcId="{ABEFEE6C-1D67-4942-B89F-C19E8337FFA3}" destId="{1DAEBBDE-A8AA-4576-A249-DB895E9350AF}" srcOrd="6" destOrd="0" presId="urn:microsoft.com/office/officeart/2005/8/layout/hList1"/>
    <dgm:cxn modelId="{97F5CFEA-CEAA-4B04-B781-CEDC26EC4E33}" type="presParOf" srcId="{1DAEBBDE-A8AA-4576-A249-DB895E9350AF}" destId="{199C6C8C-821E-4F8D-A16F-01189F5E5E43}" srcOrd="0" destOrd="0" presId="urn:microsoft.com/office/officeart/2005/8/layout/hList1"/>
    <dgm:cxn modelId="{3B63A4E1-0494-4E38-AFE5-5C64FB800ED9}" type="presParOf" srcId="{1DAEBBDE-A8AA-4576-A249-DB895E9350AF}" destId="{BC4983E8-8485-44F7-80D1-2C0CCE9DE2C6}"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1A66772-F185-4D58-B8BB-E9370D7A7A2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0FC4FFE-8987-4A26-B7F4-8A516F18ADAE}">
      <dgm:prSet/>
      <dgm:spPr/>
      <dgm:t>
        <a:bodyPr/>
        <a:lstStyle/>
        <a:p>
          <a:pPr>
            <a:lnSpc>
              <a:spcPct val="100000"/>
            </a:lnSpc>
          </a:pPr>
          <a:r>
            <a:rPr lang="en-US" dirty="0"/>
            <a:t>The models used through the analysis of both target variables did not prove to be strong predictors.  Further research should be performed with the following considerations:</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5A8D47E1-BBBD-4929-9930-4973DA6B2C1F}">
      <dgm:prSet/>
      <dgm:spPr/>
      <dgm:t>
        <a:bodyPr/>
        <a:lstStyle/>
        <a:p>
          <a:pPr>
            <a:lnSpc>
              <a:spcPct val="100000"/>
            </a:lnSpc>
          </a:pPr>
          <a:r>
            <a:rPr lang="en-US" dirty="0"/>
            <a:t>Repeat timely adoption analysis with a longer window of 10-14 days.</a:t>
          </a:r>
        </a:p>
      </dgm:t>
    </dgm:pt>
    <dgm:pt modelId="{883F5898-1727-4CA4-851F-F327FF0F9BC8}" type="parTrans" cxnId="{4FEE47FB-63D1-4210-8774-C2B7925847F1}">
      <dgm:prSet/>
      <dgm:spPr/>
      <dgm:t>
        <a:bodyPr/>
        <a:lstStyle/>
        <a:p>
          <a:endParaRPr lang="en-US"/>
        </a:p>
      </dgm:t>
    </dgm:pt>
    <dgm:pt modelId="{BBF8691B-9661-419F-AECA-E8115E43D7E7}" type="sibTrans" cxnId="{4FEE47FB-63D1-4210-8774-C2B7925847F1}">
      <dgm:prSet/>
      <dgm:spPr/>
      <dgm:t>
        <a:bodyPr/>
        <a:lstStyle/>
        <a:p>
          <a:endParaRPr lang="en-US"/>
        </a:p>
      </dgm:t>
    </dgm:pt>
    <dgm:pt modelId="{F62E8914-B677-4AE9-B34B-68A30D2845D6}">
      <dgm:prSet/>
      <dgm:spPr/>
      <dgm:t>
        <a:bodyPr/>
        <a:lstStyle/>
        <a:p>
          <a:pPr>
            <a:lnSpc>
              <a:spcPct val="100000"/>
            </a:lnSpc>
          </a:pPr>
          <a:r>
            <a:rPr lang="en-US" dirty="0"/>
            <a:t>Repeat adoption channel analysis for each channel independently as a binary target.</a:t>
          </a:r>
        </a:p>
      </dgm:t>
    </dgm:pt>
    <dgm:pt modelId="{A093F092-2078-4E42-8729-F9293F418314}" type="parTrans" cxnId="{31AC2C43-54C2-47F0-8FDD-0EF3405992AA}">
      <dgm:prSet/>
      <dgm:spPr/>
      <dgm:t>
        <a:bodyPr/>
        <a:lstStyle/>
        <a:p>
          <a:endParaRPr lang="en-US"/>
        </a:p>
      </dgm:t>
    </dgm:pt>
    <dgm:pt modelId="{DEAC60EF-263D-4571-B4F6-46CAC7108873}" type="sibTrans" cxnId="{31AC2C43-54C2-47F0-8FDD-0EF3405992AA}">
      <dgm:prSet/>
      <dgm:spPr/>
      <dgm:t>
        <a:bodyPr/>
        <a:lstStyle/>
        <a:p>
          <a:endParaRPr lang="en-US"/>
        </a:p>
      </dgm:t>
    </dgm:pt>
    <dgm:pt modelId="{631897E2-F2BC-4BE1-A393-AC42D95FE3C7}" type="pres">
      <dgm:prSet presAssocID="{01A66772-F185-4D58-B8BB-E9370D7A7A2B}" presName="root" presStyleCnt="0">
        <dgm:presLayoutVars>
          <dgm:dir/>
          <dgm:resizeHandles val="exact"/>
        </dgm:presLayoutVars>
      </dgm:prSet>
      <dgm:spPr/>
    </dgm:pt>
    <dgm:pt modelId="{CE77B135-14FE-4619-A900-622BD22786E6}" type="pres">
      <dgm:prSet presAssocID="{40FC4FFE-8987-4A26-B7F4-8A516F18ADAE}" presName="compNode" presStyleCnt="0"/>
      <dgm:spPr/>
    </dgm:pt>
    <dgm:pt modelId="{2E95FE34-A206-4A50-B1B7-0BC83864E637}" type="pres">
      <dgm:prSet presAssocID="{40FC4FFE-8987-4A26-B7F4-8A516F18ADAE}" presName="bgRect" presStyleLbl="bgShp" presStyleIdx="0" presStyleCnt="3"/>
      <dgm:spPr/>
    </dgm:pt>
    <dgm:pt modelId="{43230CB2-D0CE-4E87-A550-17CF4C49962F}" type="pres">
      <dgm:prSet presAssocID="{40FC4FFE-8987-4A26-B7F4-8A516F18ADAE}" presName="iconRect" presStyleLbl="node1" presStyleIdx="0" presStyleCnt="3"/>
      <dgm:spPr>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31B29640-3882-479E-8C28-AB1B64294790}" type="pres">
      <dgm:prSet presAssocID="{40FC4FFE-8987-4A26-B7F4-8A516F18ADAE}" presName="spaceRect" presStyleCnt="0"/>
      <dgm:spPr/>
    </dgm:pt>
    <dgm:pt modelId="{5AE3832D-E88F-4263-BD82-DB965075AFA9}" type="pres">
      <dgm:prSet presAssocID="{40FC4FFE-8987-4A26-B7F4-8A516F18ADAE}" presName="parTx" presStyleLbl="revTx" presStyleIdx="0" presStyleCnt="3">
        <dgm:presLayoutVars>
          <dgm:chMax val="0"/>
          <dgm:chPref val="0"/>
        </dgm:presLayoutVars>
      </dgm:prSet>
      <dgm:spPr/>
    </dgm:pt>
    <dgm:pt modelId="{A76A54C6-1862-4413-80D2-F733C055CDE3}" type="pres">
      <dgm:prSet presAssocID="{5B62599A-5C9B-48E7-896E-EA782AC60C8B}" presName="sibTrans" presStyleCnt="0"/>
      <dgm:spPr/>
    </dgm:pt>
    <dgm:pt modelId="{3ECB02FF-867A-4B6A-9A3D-938EB3AE309D}" type="pres">
      <dgm:prSet presAssocID="{5A8D47E1-BBBD-4929-9930-4973DA6B2C1F}" presName="compNode" presStyleCnt="0"/>
      <dgm:spPr/>
    </dgm:pt>
    <dgm:pt modelId="{28B647A0-3529-4E3F-8EF2-DD24CEDA6D01}" type="pres">
      <dgm:prSet presAssocID="{5A8D47E1-BBBD-4929-9930-4973DA6B2C1F}" presName="bgRect" presStyleLbl="bgShp" presStyleIdx="1" presStyleCnt="3"/>
      <dgm:spPr/>
    </dgm:pt>
    <dgm:pt modelId="{E5D24CAC-ECFE-46D8-A57B-D49937F4C6D9}" type="pres">
      <dgm:prSet presAssocID="{5A8D47E1-BBBD-4929-9930-4973DA6B2C1F}" presName="iconRect" presStyleLbl="node1" presStyleIdx="1" presStyleCnt="3"/>
      <dgm:spPr>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Zoom Out"/>
        </a:ext>
      </dgm:extLst>
    </dgm:pt>
    <dgm:pt modelId="{6452520E-3389-453E-8044-7BF8E7BFBC51}" type="pres">
      <dgm:prSet presAssocID="{5A8D47E1-BBBD-4929-9930-4973DA6B2C1F}" presName="spaceRect" presStyleCnt="0"/>
      <dgm:spPr/>
    </dgm:pt>
    <dgm:pt modelId="{C6379230-FAE7-40F3-A071-1398C511AD7E}" type="pres">
      <dgm:prSet presAssocID="{5A8D47E1-BBBD-4929-9930-4973DA6B2C1F}" presName="parTx" presStyleLbl="revTx" presStyleIdx="1" presStyleCnt="3">
        <dgm:presLayoutVars>
          <dgm:chMax val="0"/>
          <dgm:chPref val="0"/>
        </dgm:presLayoutVars>
      </dgm:prSet>
      <dgm:spPr/>
    </dgm:pt>
    <dgm:pt modelId="{F89F07D3-DA9E-4242-94A3-B8D92400AC73}" type="pres">
      <dgm:prSet presAssocID="{BBF8691B-9661-419F-AECA-E8115E43D7E7}" presName="sibTrans" presStyleCnt="0"/>
      <dgm:spPr/>
    </dgm:pt>
    <dgm:pt modelId="{DE728161-1216-4028-BDA9-E60246BA94E1}" type="pres">
      <dgm:prSet presAssocID="{F62E8914-B677-4AE9-B34B-68A30D2845D6}" presName="compNode" presStyleCnt="0"/>
      <dgm:spPr/>
    </dgm:pt>
    <dgm:pt modelId="{995C2BEA-BCFB-456F-9D79-FB700A28540F}" type="pres">
      <dgm:prSet presAssocID="{F62E8914-B677-4AE9-B34B-68A30D2845D6}" presName="bgRect" presStyleLbl="bgShp" presStyleIdx="2" presStyleCnt="3"/>
      <dgm:spPr/>
    </dgm:pt>
    <dgm:pt modelId="{ADBBF347-9E14-44B0-B57B-23BA4AEDA050}" type="pres">
      <dgm:prSet presAssocID="{F62E8914-B677-4AE9-B34B-68A30D2845D6}" presName="iconRect" presStyleLbl="node1" presStyleIdx="2" presStyleCnt="3"/>
      <dgm:spPr>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peat"/>
        </a:ext>
      </dgm:extLst>
    </dgm:pt>
    <dgm:pt modelId="{5C7BEAE7-9D1E-4A6F-A644-B4F2C29C1F0E}" type="pres">
      <dgm:prSet presAssocID="{F62E8914-B677-4AE9-B34B-68A30D2845D6}" presName="spaceRect" presStyleCnt="0"/>
      <dgm:spPr/>
    </dgm:pt>
    <dgm:pt modelId="{FD80BFA7-4313-4FFB-B4D1-BCA65C7A79DB}" type="pres">
      <dgm:prSet presAssocID="{F62E8914-B677-4AE9-B34B-68A30D2845D6}" presName="parTx" presStyleLbl="revTx" presStyleIdx="2" presStyleCnt="3">
        <dgm:presLayoutVars>
          <dgm:chMax val="0"/>
          <dgm:chPref val="0"/>
        </dgm:presLayoutVars>
      </dgm:prSet>
      <dgm:spPr/>
    </dgm:pt>
  </dgm:ptLst>
  <dgm:cxnLst>
    <dgm:cxn modelId="{FCA4A127-3E71-43B2-8F24-994EB04B2B05}" type="presOf" srcId="{40FC4FFE-8987-4A26-B7F4-8A516F18ADAE}" destId="{5AE3832D-E88F-4263-BD82-DB965075AFA9}" srcOrd="0" destOrd="0" presId="urn:microsoft.com/office/officeart/2018/2/layout/IconVerticalSolidList"/>
    <dgm:cxn modelId="{31AC2C43-54C2-47F0-8FDD-0EF3405992AA}" srcId="{01A66772-F185-4D58-B8BB-E9370D7A7A2B}" destId="{F62E8914-B677-4AE9-B34B-68A30D2845D6}" srcOrd="2" destOrd="0" parTransId="{A093F092-2078-4E42-8729-F9293F418314}" sibTransId="{DEAC60EF-263D-4571-B4F6-46CAC7108873}"/>
    <dgm:cxn modelId="{C7AD8469-3C68-4AF9-AB82-79B0043AA120}" srcId="{01A66772-F185-4D58-B8BB-E9370D7A7A2B}" destId="{40FC4FFE-8987-4A26-B7F4-8A516F18ADAE}" srcOrd="0" destOrd="0" parTransId="{CAD7EF86-FB23-41F6-BF42-040B36DEFDB1}" sibTransId="{5B62599A-5C9B-48E7-896E-EA782AC60C8B}"/>
    <dgm:cxn modelId="{977587AB-8708-47B3-834D-1ADAF3D97B26}" type="presOf" srcId="{01A66772-F185-4D58-B8BB-E9370D7A7A2B}" destId="{631897E2-F2BC-4BE1-A393-AC42D95FE3C7}" srcOrd="0" destOrd="0" presId="urn:microsoft.com/office/officeart/2018/2/layout/IconVerticalSolidList"/>
    <dgm:cxn modelId="{C7A8CAD2-C780-47C7-B78C-644EDA4CB699}" type="presOf" srcId="{5A8D47E1-BBBD-4929-9930-4973DA6B2C1F}" destId="{C6379230-FAE7-40F3-A071-1398C511AD7E}" srcOrd="0" destOrd="0" presId="urn:microsoft.com/office/officeart/2018/2/layout/IconVerticalSolidList"/>
    <dgm:cxn modelId="{830559DB-01FB-48C1-AD7F-8F90719FC727}" type="presOf" srcId="{F62E8914-B677-4AE9-B34B-68A30D2845D6}" destId="{FD80BFA7-4313-4FFB-B4D1-BCA65C7A79DB}" srcOrd="0" destOrd="0" presId="urn:microsoft.com/office/officeart/2018/2/layout/IconVerticalSolidList"/>
    <dgm:cxn modelId="{4FEE47FB-63D1-4210-8774-C2B7925847F1}" srcId="{01A66772-F185-4D58-B8BB-E9370D7A7A2B}" destId="{5A8D47E1-BBBD-4929-9930-4973DA6B2C1F}" srcOrd="1" destOrd="0" parTransId="{883F5898-1727-4CA4-851F-F327FF0F9BC8}" sibTransId="{BBF8691B-9661-419F-AECA-E8115E43D7E7}"/>
    <dgm:cxn modelId="{C85D83E5-A9E5-4708-A77E-AD383BB558F3}" type="presParOf" srcId="{631897E2-F2BC-4BE1-A393-AC42D95FE3C7}" destId="{CE77B135-14FE-4619-A900-622BD22786E6}" srcOrd="0" destOrd="0" presId="urn:microsoft.com/office/officeart/2018/2/layout/IconVerticalSolidList"/>
    <dgm:cxn modelId="{836278FF-6A72-42DD-9A6A-97A2F1128C0C}" type="presParOf" srcId="{CE77B135-14FE-4619-A900-622BD22786E6}" destId="{2E95FE34-A206-4A50-B1B7-0BC83864E637}" srcOrd="0" destOrd="0" presId="urn:microsoft.com/office/officeart/2018/2/layout/IconVerticalSolidList"/>
    <dgm:cxn modelId="{A637250D-AFBB-49FD-8B25-5EB023C9420E}" type="presParOf" srcId="{CE77B135-14FE-4619-A900-622BD22786E6}" destId="{43230CB2-D0CE-4E87-A550-17CF4C49962F}" srcOrd="1" destOrd="0" presId="urn:microsoft.com/office/officeart/2018/2/layout/IconVerticalSolidList"/>
    <dgm:cxn modelId="{67242999-BD15-4028-9047-3CCC674F3D10}" type="presParOf" srcId="{CE77B135-14FE-4619-A900-622BD22786E6}" destId="{31B29640-3882-479E-8C28-AB1B64294790}" srcOrd="2" destOrd="0" presId="urn:microsoft.com/office/officeart/2018/2/layout/IconVerticalSolidList"/>
    <dgm:cxn modelId="{2B3DE3E8-7534-43E9-A7EB-16FDC4ACB7A2}" type="presParOf" srcId="{CE77B135-14FE-4619-A900-622BD22786E6}" destId="{5AE3832D-E88F-4263-BD82-DB965075AFA9}" srcOrd="3" destOrd="0" presId="urn:microsoft.com/office/officeart/2018/2/layout/IconVerticalSolidList"/>
    <dgm:cxn modelId="{EDA19669-6190-4668-95C0-384FE4A2107B}" type="presParOf" srcId="{631897E2-F2BC-4BE1-A393-AC42D95FE3C7}" destId="{A76A54C6-1862-4413-80D2-F733C055CDE3}" srcOrd="1" destOrd="0" presId="urn:microsoft.com/office/officeart/2018/2/layout/IconVerticalSolidList"/>
    <dgm:cxn modelId="{55476444-600C-4373-BC99-2E5934A0E8F8}" type="presParOf" srcId="{631897E2-F2BC-4BE1-A393-AC42D95FE3C7}" destId="{3ECB02FF-867A-4B6A-9A3D-938EB3AE309D}" srcOrd="2" destOrd="0" presId="urn:microsoft.com/office/officeart/2018/2/layout/IconVerticalSolidList"/>
    <dgm:cxn modelId="{317F9D95-494D-4ABD-A8A5-1FCFEA64BBC8}" type="presParOf" srcId="{3ECB02FF-867A-4B6A-9A3D-938EB3AE309D}" destId="{28B647A0-3529-4E3F-8EF2-DD24CEDA6D01}" srcOrd="0" destOrd="0" presId="urn:microsoft.com/office/officeart/2018/2/layout/IconVerticalSolidList"/>
    <dgm:cxn modelId="{D2500F32-18CD-44C5-8589-CD139A46A6CB}" type="presParOf" srcId="{3ECB02FF-867A-4B6A-9A3D-938EB3AE309D}" destId="{E5D24CAC-ECFE-46D8-A57B-D49937F4C6D9}" srcOrd="1" destOrd="0" presId="urn:microsoft.com/office/officeart/2018/2/layout/IconVerticalSolidList"/>
    <dgm:cxn modelId="{848899C9-06EF-4F0E-875D-3D13BEA3220E}" type="presParOf" srcId="{3ECB02FF-867A-4B6A-9A3D-938EB3AE309D}" destId="{6452520E-3389-453E-8044-7BF8E7BFBC51}" srcOrd="2" destOrd="0" presId="urn:microsoft.com/office/officeart/2018/2/layout/IconVerticalSolidList"/>
    <dgm:cxn modelId="{DFB064EC-0544-4A9D-84BA-45C2973310E1}" type="presParOf" srcId="{3ECB02FF-867A-4B6A-9A3D-938EB3AE309D}" destId="{C6379230-FAE7-40F3-A071-1398C511AD7E}" srcOrd="3" destOrd="0" presId="urn:microsoft.com/office/officeart/2018/2/layout/IconVerticalSolidList"/>
    <dgm:cxn modelId="{5278D529-9BED-4FDF-B43F-367F42BF52AF}" type="presParOf" srcId="{631897E2-F2BC-4BE1-A393-AC42D95FE3C7}" destId="{F89F07D3-DA9E-4242-94A3-B8D92400AC73}" srcOrd="3" destOrd="0" presId="urn:microsoft.com/office/officeart/2018/2/layout/IconVerticalSolidList"/>
    <dgm:cxn modelId="{616A6DE9-08F5-461F-81C9-B777556C88C4}" type="presParOf" srcId="{631897E2-F2BC-4BE1-A393-AC42D95FE3C7}" destId="{DE728161-1216-4028-BDA9-E60246BA94E1}" srcOrd="4" destOrd="0" presId="urn:microsoft.com/office/officeart/2018/2/layout/IconVerticalSolidList"/>
    <dgm:cxn modelId="{7379E074-4C26-4A6D-AE5C-90579ED57CCB}" type="presParOf" srcId="{DE728161-1216-4028-BDA9-E60246BA94E1}" destId="{995C2BEA-BCFB-456F-9D79-FB700A28540F}" srcOrd="0" destOrd="0" presId="urn:microsoft.com/office/officeart/2018/2/layout/IconVerticalSolidList"/>
    <dgm:cxn modelId="{75064067-EE1C-4CEC-BE98-0F88BB6954F5}" type="presParOf" srcId="{DE728161-1216-4028-BDA9-E60246BA94E1}" destId="{ADBBF347-9E14-44B0-B57B-23BA4AEDA050}" srcOrd="1" destOrd="0" presId="urn:microsoft.com/office/officeart/2018/2/layout/IconVerticalSolidList"/>
    <dgm:cxn modelId="{CE88786C-5E44-46C1-87C7-60000753822B}" type="presParOf" srcId="{DE728161-1216-4028-BDA9-E60246BA94E1}" destId="{5C7BEAE7-9D1E-4A6F-A644-B4F2C29C1F0E}" srcOrd="2" destOrd="0" presId="urn:microsoft.com/office/officeart/2018/2/layout/IconVerticalSolidList"/>
    <dgm:cxn modelId="{BB717F6E-8532-48E0-BEFD-05963B927A2D}" type="presParOf" srcId="{DE728161-1216-4028-BDA9-E60246BA94E1}" destId="{FD80BFA7-4313-4FFB-B4D1-BCA65C7A79DB}"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1A66772-F185-4D58-B8BB-E9370D7A7A2B}" type="doc">
      <dgm:prSet loTypeId="urn:microsoft.com/office/officeart/2008/layout/LinedList" loCatId="list" qsTypeId="urn:microsoft.com/office/officeart/2005/8/quickstyle/simple1" qsCatId="simple" csTypeId="urn:microsoft.com/office/officeart/2018/5/colors/Iconchunking_neutralicon_accent2_2" csCatId="accent2" phldr="1"/>
      <dgm:spPr/>
      <dgm:t>
        <a:bodyPr/>
        <a:lstStyle/>
        <a:p>
          <a:endParaRPr lang="en-US"/>
        </a:p>
      </dgm:t>
    </dgm:pt>
    <dgm:pt modelId="{40FC4FFE-8987-4A26-B7F4-8A516F18ADAE}">
      <dgm:prSet/>
      <dgm:spPr/>
      <dgm:t>
        <a:bodyPr/>
        <a:lstStyle/>
        <a:p>
          <a:r>
            <a:rPr lang="en-US" dirty="0"/>
            <a:t>[1]</a:t>
          </a:r>
          <a:r>
            <a:rPr lang="en-US" i="1" dirty="0"/>
            <a:t> Pet Statistics | Shelter Intake and Surrender | ASPCA</a:t>
          </a:r>
          <a:r>
            <a:rPr lang="en-US" dirty="0"/>
            <a:t>. (n.d.). Retrieved June 13, 2020, from </a:t>
          </a:r>
          <a:r>
            <a:rPr lang="en-US" dirty="0">
              <a:hlinkClick xmlns:r="http://schemas.openxmlformats.org/officeDocument/2006/relationships" r:id="rId1"/>
            </a:rPr>
            <a:t>https://www.aspca.org/animal-homelessness/shelter-intake-and-surrender/pet-statistics</a:t>
          </a:r>
          <a:endParaRPr lang="en-US" dirty="0"/>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5DD39DE2-E7AA-428F-84D1-853DA4BD2ED2}" type="pres">
      <dgm:prSet presAssocID="{01A66772-F185-4D58-B8BB-E9370D7A7A2B}" presName="vert0" presStyleCnt="0">
        <dgm:presLayoutVars>
          <dgm:dir/>
          <dgm:animOne val="branch"/>
          <dgm:animLvl val="lvl"/>
        </dgm:presLayoutVars>
      </dgm:prSet>
      <dgm:spPr/>
    </dgm:pt>
    <dgm:pt modelId="{D5EB5DB4-4345-41F1-B08D-01A46F6E2361}" type="pres">
      <dgm:prSet presAssocID="{40FC4FFE-8987-4A26-B7F4-8A516F18ADAE}" presName="thickLine" presStyleLbl="alignNode1" presStyleIdx="0" presStyleCnt="1"/>
      <dgm:spPr/>
    </dgm:pt>
    <dgm:pt modelId="{458F9F41-219B-4400-BED4-9603D2C77072}" type="pres">
      <dgm:prSet presAssocID="{40FC4FFE-8987-4A26-B7F4-8A516F18ADAE}" presName="horz1" presStyleCnt="0"/>
      <dgm:spPr/>
    </dgm:pt>
    <dgm:pt modelId="{7761C0EA-8EF5-4054-89DE-CF20D50D1866}" type="pres">
      <dgm:prSet presAssocID="{40FC4FFE-8987-4A26-B7F4-8A516F18ADAE}" presName="tx1" presStyleLbl="revTx" presStyleIdx="0" presStyleCnt="1"/>
      <dgm:spPr/>
    </dgm:pt>
    <dgm:pt modelId="{4925FDCD-E599-4917-A38B-C68222240C86}" type="pres">
      <dgm:prSet presAssocID="{40FC4FFE-8987-4A26-B7F4-8A516F18ADAE}" presName="vert1" presStyleCnt="0"/>
      <dgm:spPr/>
    </dgm:pt>
  </dgm:ptLst>
  <dgm:cxnLst>
    <dgm:cxn modelId="{875AD21D-515C-4445-995E-392567FE0640}" type="presOf" srcId="{40FC4FFE-8987-4A26-B7F4-8A516F18ADAE}" destId="{7761C0EA-8EF5-4054-89DE-CF20D50D1866}" srcOrd="0" destOrd="0" presId="urn:microsoft.com/office/officeart/2008/layout/LinedList"/>
    <dgm:cxn modelId="{C7AD8469-3C68-4AF9-AB82-79B0043AA120}" srcId="{01A66772-F185-4D58-B8BB-E9370D7A7A2B}" destId="{40FC4FFE-8987-4A26-B7F4-8A516F18ADAE}" srcOrd="0" destOrd="0" parTransId="{CAD7EF86-FB23-41F6-BF42-040B36DEFDB1}" sibTransId="{5B62599A-5C9B-48E7-896E-EA782AC60C8B}"/>
    <dgm:cxn modelId="{C65A36F9-EF35-47FA-BF9D-657074B4B810}" type="presOf" srcId="{01A66772-F185-4D58-B8BB-E9370D7A7A2B}" destId="{5DD39DE2-E7AA-428F-84D1-853DA4BD2ED2}" srcOrd="0" destOrd="0" presId="urn:microsoft.com/office/officeart/2008/layout/LinedList"/>
    <dgm:cxn modelId="{3F0BF6CF-AFED-42EB-BDB8-BFA7AC9D1111}" type="presParOf" srcId="{5DD39DE2-E7AA-428F-84D1-853DA4BD2ED2}" destId="{D5EB5DB4-4345-41F1-B08D-01A46F6E2361}" srcOrd="0" destOrd="0" presId="urn:microsoft.com/office/officeart/2008/layout/LinedList"/>
    <dgm:cxn modelId="{183AFF0A-BDB2-4201-9ADC-D84A6829ED9D}" type="presParOf" srcId="{5DD39DE2-E7AA-428F-84D1-853DA4BD2ED2}" destId="{458F9F41-219B-4400-BED4-9603D2C77072}" srcOrd="1" destOrd="0" presId="urn:microsoft.com/office/officeart/2008/layout/LinedList"/>
    <dgm:cxn modelId="{57D2413F-4419-40B8-AAE7-BEFCD9C25BB3}" type="presParOf" srcId="{458F9F41-219B-4400-BED4-9603D2C77072}" destId="{7761C0EA-8EF5-4054-89DE-CF20D50D1866}" srcOrd="0" destOrd="0" presId="urn:microsoft.com/office/officeart/2008/layout/LinedList"/>
    <dgm:cxn modelId="{A491D151-CF9A-4AD1-8E60-942F190EF200}" type="presParOf" srcId="{458F9F41-219B-4400-BED4-9603D2C77072}" destId="{4925FDCD-E599-4917-A38B-C68222240C8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66772-F185-4D58-B8BB-E9370D7A7A2B}" type="doc">
      <dgm:prSet loTypeId="urn:microsoft.com/office/officeart/2011/layout/TabList" loCatId="list" qsTypeId="urn:microsoft.com/office/officeart/2005/8/quickstyle/simple1" qsCatId="simple" csTypeId="urn:microsoft.com/office/officeart/2005/8/colors/colorful2" csCatId="colorful" phldr="1"/>
      <dgm:spPr/>
      <dgm:t>
        <a:bodyPr/>
        <a:lstStyle/>
        <a:p>
          <a:endParaRPr lang="en-US"/>
        </a:p>
      </dgm:t>
    </dgm:pt>
    <dgm:pt modelId="{40FC4FFE-8987-4A26-B7F4-8A516F18ADAE}">
      <dgm:prSet/>
      <dgm:spPr/>
      <dgm:t>
        <a:bodyPr/>
        <a:lstStyle/>
        <a:p>
          <a:r>
            <a:rPr lang="en-US" dirty="0"/>
            <a:t>Choosing the Right Data</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r>
            <a:rPr lang="en-US" dirty="0"/>
            <a:t>Exceptions to the Rule</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r>
            <a:rPr lang="en-US" dirty="0"/>
            <a:t>Not all adoption factors are controllable.</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B5DC15DA-4017-4638-97AA-51D872AA21CF}">
      <dgm:prSet/>
      <dgm:spPr/>
      <dgm:t>
        <a:bodyPr/>
        <a:lstStyle/>
        <a:p>
          <a:r>
            <a:rPr lang="en-US" dirty="0"/>
            <a:t>What types of live release programs can be improved upon to reduce euthanasia?  What breed of animal do we focus on? How many years of data is </a:t>
          </a:r>
          <a:r>
            <a:rPr lang="en-US" dirty="0" err="1"/>
            <a:t>relevent</a:t>
          </a:r>
          <a:r>
            <a:rPr lang="en-US" dirty="0"/>
            <a:t>?</a:t>
          </a:r>
        </a:p>
      </dgm:t>
    </dgm:pt>
    <dgm:pt modelId="{CDCDD50D-A160-46AF-B293-DA5E4A2E682A}" type="parTrans" cxnId="{9A3C5062-EBBA-418B-B3EF-7BFAF4DF9527}">
      <dgm:prSet/>
      <dgm:spPr/>
      <dgm:t>
        <a:bodyPr/>
        <a:lstStyle/>
        <a:p>
          <a:endParaRPr lang="en-US"/>
        </a:p>
      </dgm:t>
    </dgm:pt>
    <dgm:pt modelId="{3CAD0A41-7679-4071-8EEE-AF5DCA96C3FC}" type="sibTrans" cxnId="{9A3C5062-EBBA-418B-B3EF-7BFAF4DF9527}">
      <dgm:prSet/>
      <dgm:spPr/>
      <dgm:t>
        <a:bodyPr/>
        <a:lstStyle/>
        <a:p>
          <a:endParaRPr lang="en-US"/>
        </a:p>
      </dgm:t>
    </dgm:pt>
    <dgm:pt modelId="{EBAFE8EA-4F5D-4236-AF34-D157EB10D762}">
      <dgm:prSet/>
      <dgm:spPr/>
      <dgm:t>
        <a:bodyPr/>
        <a:lstStyle/>
        <a:p>
          <a:r>
            <a:rPr lang="en-US" dirty="0"/>
            <a:t>Animals often find themselves in the shelter multiple times.  How do we handle animals with multiple intakes? Sometimes animals are taken in from other organizations. Does that change our analysis?</a:t>
          </a:r>
          <a:br>
            <a:rPr lang="en-US" dirty="0"/>
          </a:br>
          <a:endParaRPr lang="en-US" dirty="0"/>
        </a:p>
      </dgm:t>
    </dgm:pt>
    <dgm:pt modelId="{BE996B04-9627-4336-9EE7-EE2FD994DA2F}" type="parTrans" cxnId="{A1AAE6A6-B5E8-496F-B4AB-68CEB99F5612}">
      <dgm:prSet/>
      <dgm:spPr/>
      <dgm:t>
        <a:bodyPr/>
        <a:lstStyle/>
        <a:p>
          <a:endParaRPr lang="en-US"/>
        </a:p>
      </dgm:t>
    </dgm:pt>
    <dgm:pt modelId="{2FAE226C-4BE9-48C4-84D8-89C2BD31E5B9}" type="sibTrans" cxnId="{A1AAE6A6-B5E8-496F-B4AB-68CEB99F5612}">
      <dgm:prSet/>
      <dgm:spPr/>
      <dgm:t>
        <a:bodyPr/>
        <a:lstStyle/>
        <a:p>
          <a:endParaRPr lang="en-US"/>
        </a:p>
      </dgm:t>
    </dgm:pt>
    <dgm:pt modelId="{42115564-9732-4E69-A06B-9F757D46536E}">
      <dgm:prSet/>
      <dgm:spPr/>
      <dgm:t>
        <a:bodyPr/>
        <a:lstStyle/>
        <a:p>
          <a:r>
            <a:rPr lang="en-US" dirty="0"/>
            <a:t>We know factors like age, breed and size impact an animal’s adoptability but these qualities cannot be changed by the organization.  Are there other factors that impact animal placement that can be controlled to improve outcomes?</a:t>
          </a:r>
        </a:p>
      </dgm:t>
    </dgm:pt>
    <dgm:pt modelId="{C90D127E-459E-484D-AC9C-FF6EA4B91E06}" type="parTrans" cxnId="{5B2340E2-F0F2-4A7F-BD5F-CA6D885541F6}">
      <dgm:prSet/>
      <dgm:spPr/>
      <dgm:t>
        <a:bodyPr/>
        <a:lstStyle/>
        <a:p>
          <a:endParaRPr lang="en-US"/>
        </a:p>
      </dgm:t>
    </dgm:pt>
    <dgm:pt modelId="{D4CB0701-22E9-4E9D-8F6D-C412EDB4937F}" type="sibTrans" cxnId="{5B2340E2-F0F2-4A7F-BD5F-CA6D885541F6}">
      <dgm:prSet/>
      <dgm:spPr/>
      <dgm:t>
        <a:bodyPr/>
        <a:lstStyle/>
        <a:p>
          <a:endParaRPr lang="en-US"/>
        </a:p>
      </dgm:t>
    </dgm:pt>
    <dgm:pt modelId="{E09DB269-51B8-4FC4-8161-BD911BCF10D9}" type="pres">
      <dgm:prSet presAssocID="{01A66772-F185-4D58-B8BB-E9370D7A7A2B}" presName="Name0" presStyleCnt="0">
        <dgm:presLayoutVars>
          <dgm:chMax/>
          <dgm:chPref val="3"/>
          <dgm:dir/>
          <dgm:animOne val="branch"/>
          <dgm:animLvl val="lvl"/>
        </dgm:presLayoutVars>
      </dgm:prSet>
      <dgm:spPr/>
    </dgm:pt>
    <dgm:pt modelId="{CF863FA4-578F-44DC-8000-AAE516888DFE}" type="pres">
      <dgm:prSet presAssocID="{40FC4FFE-8987-4A26-B7F4-8A516F18ADAE}" presName="composite" presStyleCnt="0"/>
      <dgm:spPr/>
    </dgm:pt>
    <dgm:pt modelId="{9B5635D3-91C7-4EC4-9613-35FF6C1C6260}" type="pres">
      <dgm:prSet presAssocID="{40FC4FFE-8987-4A26-B7F4-8A516F18ADAE}" presName="FirstChild" presStyleLbl="revTx" presStyleIdx="0" presStyleCnt="3">
        <dgm:presLayoutVars>
          <dgm:chMax val="0"/>
          <dgm:chPref val="0"/>
          <dgm:bulletEnabled val="1"/>
        </dgm:presLayoutVars>
      </dgm:prSet>
      <dgm:spPr/>
    </dgm:pt>
    <dgm:pt modelId="{5B5753ED-B551-453C-BA4D-CBB6607AA07E}" type="pres">
      <dgm:prSet presAssocID="{40FC4FFE-8987-4A26-B7F4-8A516F18ADAE}" presName="Parent" presStyleLbl="alignNode1" presStyleIdx="0" presStyleCnt="3">
        <dgm:presLayoutVars>
          <dgm:chMax val="3"/>
          <dgm:chPref val="3"/>
          <dgm:bulletEnabled val="1"/>
        </dgm:presLayoutVars>
      </dgm:prSet>
      <dgm:spPr/>
    </dgm:pt>
    <dgm:pt modelId="{DAC0086A-38CE-44D4-A2C4-CF07DE5D176A}" type="pres">
      <dgm:prSet presAssocID="{40FC4FFE-8987-4A26-B7F4-8A516F18ADAE}" presName="Accent" presStyleLbl="parChTrans1D1" presStyleIdx="0" presStyleCnt="3"/>
      <dgm:spPr/>
    </dgm:pt>
    <dgm:pt modelId="{0F702450-8316-472F-8149-8D308ECD6C98}" type="pres">
      <dgm:prSet presAssocID="{5B62599A-5C9B-48E7-896E-EA782AC60C8B}" presName="sibTrans" presStyleCnt="0"/>
      <dgm:spPr/>
    </dgm:pt>
    <dgm:pt modelId="{F9187F74-4B03-4C82-8842-22B9E563829A}" type="pres">
      <dgm:prSet presAssocID="{49225C73-1633-42F1-AB3B-7CB183E5F8B8}" presName="composite" presStyleCnt="0"/>
      <dgm:spPr/>
    </dgm:pt>
    <dgm:pt modelId="{18EA1539-E187-4A9A-8C10-0413BC48C862}" type="pres">
      <dgm:prSet presAssocID="{49225C73-1633-42F1-AB3B-7CB183E5F8B8}" presName="FirstChild" presStyleLbl="revTx" presStyleIdx="1" presStyleCnt="3">
        <dgm:presLayoutVars>
          <dgm:chMax val="0"/>
          <dgm:chPref val="0"/>
          <dgm:bulletEnabled val="1"/>
        </dgm:presLayoutVars>
      </dgm:prSet>
      <dgm:spPr/>
    </dgm:pt>
    <dgm:pt modelId="{C5B9BEA5-0EB0-46C0-9018-2C5114DDA4B9}" type="pres">
      <dgm:prSet presAssocID="{49225C73-1633-42F1-AB3B-7CB183E5F8B8}" presName="Parent" presStyleLbl="alignNode1" presStyleIdx="1" presStyleCnt="3">
        <dgm:presLayoutVars>
          <dgm:chMax val="3"/>
          <dgm:chPref val="3"/>
          <dgm:bulletEnabled val="1"/>
        </dgm:presLayoutVars>
      </dgm:prSet>
      <dgm:spPr/>
    </dgm:pt>
    <dgm:pt modelId="{7B9C7335-45D1-411E-90C6-2246F0056607}" type="pres">
      <dgm:prSet presAssocID="{49225C73-1633-42F1-AB3B-7CB183E5F8B8}" presName="Accent" presStyleLbl="parChTrans1D1" presStyleIdx="1" presStyleCnt="3"/>
      <dgm:spPr/>
    </dgm:pt>
    <dgm:pt modelId="{59AD6F4E-1F47-4444-AE7B-524E72A6FE7E}" type="pres">
      <dgm:prSet presAssocID="{9646853A-8964-4519-A5B1-0B7D18B2983D}" presName="sibTrans" presStyleCnt="0"/>
      <dgm:spPr/>
    </dgm:pt>
    <dgm:pt modelId="{E758A647-84D0-4E28-889E-23E39813637A}" type="pres">
      <dgm:prSet presAssocID="{1C383F32-22E8-4F62-A3E0-BDC3D5F48992}" presName="composite" presStyleCnt="0"/>
      <dgm:spPr/>
    </dgm:pt>
    <dgm:pt modelId="{1D7A7069-42AD-420D-8057-296B3DD6FEE0}" type="pres">
      <dgm:prSet presAssocID="{1C383F32-22E8-4F62-A3E0-BDC3D5F48992}" presName="FirstChild" presStyleLbl="revTx" presStyleIdx="2" presStyleCnt="3">
        <dgm:presLayoutVars>
          <dgm:chMax val="0"/>
          <dgm:chPref val="0"/>
          <dgm:bulletEnabled val="1"/>
        </dgm:presLayoutVars>
      </dgm:prSet>
      <dgm:spPr/>
    </dgm:pt>
    <dgm:pt modelId="{52D549F3-45B5-40E3-8389-5F21BF21BCDD}" type="pres">
      <dgm:prSet presAssocID="{1C383F32-22E8-4F62-A3E0-BDC3D5F48992}" presName="Parent" presStyleLbl="alignNode1" presStyleIdx="2" presStyleCnt="3">
        <dgm:presLayoutVars>
          <dgm:chMax val="3"/>
          <dgm:chPref val="3"/>
          <dgm:bulletEnabled val="1"/>
        </dgm:presLayoutVars>
      </dgm:prSet>
      <dgm:spPr/>
    </dgm:pt>
    <dgm:pt modelId="{900385D7-DDD3-43C5-ACA3-602091997603}" type="pres">
      <dgm:prSet presAssocID="{1C383F32-22E8-4F62-A3E0-BDC3D5F48992}" presName="Accent" presStyleLbl="parChTrans1D1" presStyleIdx="2" presStyleCnt="3"/>
      <dgm:spPr/>
    </dgm:pt>
  </dgm:ptLst>
  <dgm:cxnLst>
    <dgm:cxn modelId="{562C3201-8FD6-4F89-A1A6-1480CE0F36DE}" type="presOf" srcId="{EBAFE8EA-4F5D-4236-AF34-D157EB10D762}" destId="{18EA1539-E187-4A9A-8C10-0413BC48C862}" srcOrd="0" destOrd="0" presId="urn:microsoft.com/office/officeart/2011/layout/TabList"/>
    <dgm:cxn modelId="{A9154303-8225-4248-91DC-1B0156A35F07}" srcId="{01A66772-F185-4D58-B8BB-E9370D7A7A2B}" destId="{49225C73-1633-42F1-AB3B-7CB183E5F8B8}" srcOrd="1" destOrd="0" parTransId="{1A0E2090-1D4F-438A-8766-B6030CE01ADD}" sibTransId="{9646853A-8964-4519-A5B1-0B7D18B2983D}"/>
    <dgm:cxn modelId="{CF6F8B1B-DA0A-45C7-A161-6D47895BA242}" type="presOf" srcId="{1C383F32-22E8-4F62-A3E0-BDC3D5F48992}" destId="{52D549F3-45B5-40E3-8389-5F21BF21BCDD}" srcOrd="0" destOrd="0" presId="urn:microsoft.com/office/officeart/2011/layout/TabList"/>
    <dgm:cxn modelId="{AACB092B-6C03-4B78-AE80-3D4B917A0774}" type="presOf" srcId="{42115564-9732-4E69-A06B-9F757D46536E}" destId="{1D7A7069-42AD-420D-8057-296B3DD6FEE0}" srcOrd="0" destOrd="0" presId="urn:microsoft.com/office/officeart/2011/layout/TabList"/>
    <dgm:cxn modelId="{AFFA9F60-3A29-4DD8-AAF0-805A7A6B7CD3}" type="presOf" srcId="{49225C73-1633-42F1-AB3B-7CB183E5F8B8}" destId="{C5B9BEA5-0EB0-46C0-9018-2C5114DDA4B9}" srcOrd="0" destOrd="0" presId="urn:microsoft.com/office/officeart/2011/layout/TabList"/>
    <dgm:cxn modelId="{9A3C5062-EBBA-418B-B3EF-7BFAF4DF9527}" srcId="{40FC4FFE-8987-4A26-B7F4-8A516F18ADAE}" destId="{B5DC15DA-4017-4638-97AA-51D872AA21CF}" srcOrd="0" destOrd="0" parTransId="{CDCDD50D-A160-46AF-B293-DA5E4A2E682A}" sibTransId="{3CAD0A41-7679-4071-8EEE-AF5DCA96C3FC}"/>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FE8C79F-A287-4AE0-A4EB-B961173978D3}" type="presOf" srcId="{B5DC15DA-4017-4638-97AA-51D872AA21CF}" destId="{9B5635D3-91C7-4EC4-9613-35FF6C1C6260}" srcOrd="0" destOrd="0" presId="urn:microsoft.com/office/officeart/2011/layout/TabList"/>
    <dgm:cxn modelId="{A1AAE6A6-B5E8-496F-B4AB-68CEB99F5612}" srcId="{49225C73-1633-42F1-AB3B-7CB183E5F8B8}" destId="{EBAFE8EA-4F5D-4236-AF34-D157EB10D762}" srcOrd="0" destOrd="0" parTransId="{BE996B04-9627-4336-9EE7-EE2FD994DA2F}" sibTransId="{2FAE226C-4BE9-48C4-84D8-89C2BD31E5B9}"/>
    <dgm:cxn modelId="{2814A0BE-696A-4872-8738-4741CCC88FA8}" type="presOf" srcId="{01A66772-F185-4D58-B8BB-E9370D7A7A2B}" destId="{E09DB269-51B8-4FC4-8161-BD911BCF10D9}" srcOrd="0" destOrd="0" presId="urn:microsoft.com/office/officeart/2011/layout/TabList"/>
    <dgm:cxn modelId="{5B2340E2-F0F2-4A7F-BD5F-CA6D885541F6}" srcId="{1C383F32-22E8-4F62-A3E0-BDC3D5F48992}" destId="{42115564-9732-4E69-A06B-9F757D46536E}" srcOrd="0" destOrd="0" parTransId="{C90D127E-459E-484D-AC9C-FF6EA4B91E06}" sibTransId="{D4CB0701-22E9-4E9D-8F6D-C412EDB4937F}"/>
    <dgm:cxn modelId="{CE5FD2FB-3278-4CD8-80E9-C2D5B1B8C3B4}" type="presOf" srcId="{40FC4FFE-8987-4A26-B7F4-8A516F18ADAE}" destId="{5B5753ED-B551-453C-BA4D-CBB6607AA07E}" srcOrd="0" destOrd="0" presId="urn:microsoft.com/office/officeart/2011/layout/TabList"/>
    <dgm:cxn modelId="{0651336C-73F3-410D-846D-CD5572B27811}" type="presParOf" srcId="{E09DB269-51B8-4FC4-8161-BD911BCF10D9}" destId="{CF863FA4-578F-44DC-8000-AAE516888DFE}" srcOrd="0" destOrd="0" presId="urn:microsoft.com/office/officeart/2011/layout/TabList"/>
    <dgm:cxn modelId="{F610500F-2521-4F29-ACFE-66A920159858}" type="presParOf" srcId="{CF863FA4-578F-44DC-8000-AAE516888DFE}" destId="{9B5635D3-91C7-4EC4-9613-35FF6C1C6260}" srcOrd="0" destOrd="0" presId="urn:microsoft.com/office/officeart/2011/layout/TabList"/>
    <dgm:cxn modelId="{61DD68E7-5DC0-4668-B793-B17154601847}" type="presParOf" srcId="{CF863FA4-578F-44DC-8000-AAE516888DFE}" destId="{5B5753ED-B551-453C-BA4D-CBB6607AA07E}" srcOrd="1" destOrd="0" presId="urn:microsoft.com/office/officeart/2011/layout/TabList"/>
    <dgm:cxn modelId="{FDB2FB32-6A16-49D5-BBFA-1A72CA7FA9B9}" type="presParOf" srcId="{CF863FA4-578F-44DC-8000-AAE516888DFE}" destId="{DAC0086A-38CE-44D4-A2C4-CF07DE5D176A}" srcOrd="2" destOrd="0" presId="urn:microsoft.com/office/officeart/2011/layout/TabList"/>
    <dgm:cxn modelId="{1A1325FF-EB9D-4D18-9BAF-60CD37574C1F}" type="presParOf" srcId="{E09DB269-51B8-4FC4-8161-BD911BCF10D9}" destId="{0F702450-8316-472F-8149-8D308ECD6C98}" srcOrd="1" destOrd="0" presId="urn:microsoft.com/office/officeart/2011/layout/TabList"/>
    <dgm:cxn modelId="{A7D558E4-74CD-4114-843A-F7A613408B0B}" type="presParOf" srcId="{E09DB269-51B8-4FC4-8161-BD911BCF10D9}" destId="{F9187F74-4B03-4C82-8842-22B9E563829A}" srcOrd="2" destOrd="0" presId="urn:microsoft.com/office/officeart/2011/layout/TabList"/>
    <dgm:cxn modelId="{B2F29FB3-EE72-48E0-87DA-7561E43F2C42}" type="presParOf" srcId="{F9187F74-4B03-4C82-8842-22B9E563829A}" destId="{18EA1539-E187-4A9A-8C10-0413BC48C862}" srcOrd="0" destOrd="0" presId="urn:microsoft.com/office/officeart/2011/layout/TabList"/>
    <dgm:cxn modelId="{5BDA5CCF-CBDB-42CF-B669-16EE276D3F6E}" type="presParOf" srcId="{F9187F74-4B03-4C82-8842-22B9E563829A}" destId="{C5B9BEA5-0EB0-46C0-9018-2C5114DDA4B9}" srcOrd="1" destOrd="0" presId="urn:microsoft.com/office/officeart/2011/layout/TabList"/>
    <dgm:cxn modelId="{F8B7654A-FEB2-4B6C-B74F-39C12B88B598}" type="presParOf" srcId="{F9187F74-4B03-4C82-8842-22B9E563829A}" destId="{7B9C7335-45D1-411E-90C6-2246F0056607}" srcOrd="2" destOrd="0" presId="urn:microsoft.com/office/officeart/2011/layout/TabList"/>
    <dgm:cxn modelId="{1DC8BBF5-5C92-4465-80CE-414B01AAE78A}" type="presParOf" srcId="{E09DB269-51B8-4FC4-8161-BD911BCF10D9}" destId="{59AD6F4E-1F47-4444-AE7B-524E72A6FE7E}" srcOrd="3" destOrd="0" presId="urn:microsoft.com/office/officeart/2011/layout/TabList"/>
    <dgm:cxn modelId="{348B5C02-B5B0-48B0-BA4A-6D65DF55AF85}" type="presParOf" srcId="{E09DB269-51B8-4FC4-8161-BD911BCF10D9}" destId="{E758A647-84D0-4E28-889E-23E39813637A}" srcOrd="4" destOrd="0" presId="urn:microsoft.com/office/officeart/2011/layout/TabList"/>
    <dgm:cxn modelId="{D08AC0DC-46CB-4758-8D2E-14B98A282999}" type="presParOf" srcId="{E758A647-84D0-4E28-889E-23E39813637A}" destId="{1D7A7069-42AD-420D-8057-296B3DD6FEE0}" srcOrd="0" destOrd="0" presId="urn:microsoft.com/office/officeart/2011/layout/TabList"/>
    <dgm:cxn modelId="{0D35335D-5A69-4735-98CD-896B7F36EFCD}" type="presParOf" srcId="{E758A647-84D0-4E28-889E-23E39813637A}" destId="{52D549F3-45B5-40E3-8389-5F21BF21BCDD}" srcOrd="1" destOrd="0" presId="urn:microsoft.com/office/officeart/2011/layout/TabList"/>
    <dgm:cxn modelId="{C6A52D46-7F7C-4C0A-839E-A83DD04AA72B}" type="presParOf" srcId="{E758A647-84D0-4E28-889E-23E39813637A}" destId="{900385D7-DDD3-43C5-ACA3-602091997603}" srcOrd="2" destOrd="0" presId="urn:microsoft.com/office/officeart/2011/layout/Tab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bg_accent5_2" csCatId="accent5" phldr="1"/>
      <dgm:spPr/>
      <dgm:t>
        <a:bodyPr/>
        <a:lstStyle/>
        <a:p>
          <a:endParaRPr lang="en-US"/>
        </a:p>
      </dgm:t>
    </dgm:pt>
    <dgm:pt modelId="{40FC4FFE-8987-4A26-B7F4-8A516F18ADAE}">
      <dgm:prSet/>
      <dgm:spPr/>
      <dgm:t>
        <a:bodyPr/>
        <a:lstStyle/>
        <a:p>
          <a:pPr>
            <a:lnSpc>
              <a:spcPct val="100000"/>
            </a:lnSpc>
            <a:defRPr cap="all"/>
          </a:pPr>
          <a:r>
            <a:rPr lang="en-US" dirty="0"/>
            <a:t>Can we predict the Dogs and Cats most likely to be adopted within 7 days?</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1C383F32-22E8-4F62-A3E0-BDC3D5F48992}">
      <dgm:prSet/>
      <dgm:spPr/>
      <dgm:t>
        <a:bodyPr/>
        <a:lstStyle/>
        <a:p>
          <a:pPr>
            <a:lnSpc>
              <a:spcPct val="100000"/>
            </a:lnSpc>
            <a:defRPr cap="all"/>
          </a:pPr>
          <a:r>
            <a:rPr lang="en-US" dirty="0"/>
            <a:t>Can this information be used to route the animal to the best adoption channel?</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2"/>
      <dgm:spPr/>
    </dgm:pt>
    <dgm:pt modelId="{7C175B98-93F4-4D7C-BB95-1514AB879CD5}" type="pres">
      <dgm:prSet presAssocID="{40FC4FFE-8987-4A26-B7F4-8A516F18ADAE}"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g"/>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2">
        <dgm:presLayoutVars>
          <dgm:chMax val="1"/>
          <dgm:chPref val="1"/>
        </dgm:presLayoutVars>
      </dgm:prSet>
      <dgm:spPr/>
    </dgm:pt>
    <dgm:pt modelId="{FD1EED9C-83D3-41AD-A09B-D3B36354168F}" type="pres">
      <dgm:prSet presAssocID="{5B62599A-5C9B-48E7-896E-EA782AC60C8B}"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1" presStyleCnt="2"/>
      <dgm:spPr/>
    </dgm:pt>
    <dgm:pt modelId="{39509775-983E-4110-B989-EE2CD6514BE0}" type="pres">
      <dgm:prSet presAssocID="{1C383F32-22E8-4F62-A3E0-BDC3D5F489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1" presStyleCnt="2">
        <dgm:presLayoutVars>
          <dgm:chMax val="1"/>
          <dgm:chPref val="1"/>
        </dgm:presLayoutVars>
      </dgm:prSet>
      <dgm:spPr/>
    </dgm:pt>
  </dgm:ptLst>
  <dgm:cxnLst>
    <dgm:cxn modelId="{68D64800-3545-4D6A-8592-10CC1067789E}" type="presOf" srcId="{01A66772-F185-4D58-B8BB-E9370D7A7A2B}" destId="{50B3CE7C-E10B-4E23-BD93-03664997C932}"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1" destOrd="0" parTransId="{A7920A2F-3244-4159-AF04-6A1D38B7B317}" sibTransId="{8500F72A-2C6D-4FDF-9C1D-CA691380EB0B}"/>
    <dgm:cxn modelId="{5851BB9F-7A95-4BC8-8964-FFD14CDA5CFA}" type="presOf" srcId="{40FC4FFE-8987-4A26-B7F4-8A516F18ADAE}" destId="{127117FB-F8A7-4A20-A8A7-EC686DDC76D0}" srcOrd="0" destOrd="0" presId="urn:microsoft.com/office/officeart/2018/5/layout/IconCircleLabelList"/>
    <dgm:cxn modelId="{AC4302F4-A14D-47D2-B54E-D147AA72351D}" type="presOf" srcId="{1C383F32-22E8-4F62-A3E0-BDC3D5F48992}" destId="{1AEDC777-00B3-41D7-9AE1-23D741E941C3}" srcOrd="0" destOrd="0" presId="urn:microsoft.com/office/officeart/2018/5/layout/IconCircleLabelList"/>
    <dgm:cxn modelId="{1071C47F-A563-4109-817C-76CB81D0B3AE}" type="presParOf" srcId="{50B3CE7C-E10B-4E23-BD93-03664997C932}" destId="{DE9CE479-E4AE-4283-AEF1-10C1535B4324}" srcOrd="0" destOrd="0" presId="urn:microsoft.com/office/officeart/2018/5/layout/IconCircleLabelList"/>
    <dgm:cxn modelId="{CD7DD9DA-7E30-4F9E-84C1-8A22BBE0594F}" type="presParOf" srcId="{DE9CE479-E4AE-4283-AEF1-10C1535B4324}" destId="{B59FCF02-CAD2-4D6F-9542-AD86711168CA}" srcOrd="0" destOrd="0" presId="urn:microsoft.com/office/officeart/2018/5/layout/IconCircleLabelList"/>
    <dgm:cxn modelId="{FF953E2D-D31F-48B2-A66C-4F0EF277F19E}" type="presParOf" srcId="{DE9CE479-E4AE-4283-AEF1-10C1535B4324}" destId="{7C175B98-93F4-4D7C-BB95-1514AB879CD5}" srcOrd="1" destOrd="0" presId="urn:microsoft.com/office/officeart/2018/5/layout/IconCircleLabelList"/>
    <dgm:cxn modelId="{9BB4A37B-F6E7-46F3-AAD1-8916706748D7}" type="presParOf" srcId="{DE9CE479-E4AE-4283-AEF1-10C1535B4324}" destId="{677A3090-5F01-43FD-9FA6-C0420AD80FD6}" srcOrd="2" destOrd="0" presId="urn:microsoft.com/office/officeart/2018/5/layout/IconCircleLabelList"/>
    <dgm:cxn modelId="{E505AC3C-606E-4680-BB91-3B3B9CABA5C7}" type="presParOf" srcId="{DE9CE479-E4AE-4283-AEF1-10C1535B4324}" destId="{127117FB-F8A7-4A20-A8A7-EC686DDC76D0}" srcOrd="3" destOrd="0" presId="urn:microsoft.com/office/officeart/2018/5/layout/IconCircleLabelList"/>
    <dgm:cxn modelId="{18E7DDB1-A70A-4C01-B308-35FA9EA8AE91}" type="presParOf" srcId="{50B3CE7C-E10B-4E23-BD93-03664997C932}" destId="{FD1EED9C-83D3-41AD-A09B-D3B36354168F}" srcOrd="1" destOrd="0" presId="urn:microsoft.com/office/officeart/2018/5/layout/IconCircleLabelList"/>
    <dgm:cxn modelId="{CD198A5C-AAEB-4250-93B1-A3B5C9D5C3FF}" type="presParOf" srcId="{50B3CE7C-E10B-4E23-BD93-03664997C932}" destId="{ECFA770B-DE2C-4683-A038-58D0FE44BC27}" srcOrd="2" destOrd="0" presId="urn:microsoft.com/office/officeart/2018/5/layout/IconCircleLabelList"/>
    <dgm:cxn modelId="{7255B0F7-D834-4094-9AF3-BA78845FFE8D}" type="presParOf" srcId="{ECFA770B-DE2C-4683-A038-58D0FE44BC27}" destId="{FF93E135-77D6-48A0-8871-9BC93D705D06}" srcOrd="0" destOrd="0" presId="urn:microsoft.com/office/officeart/2018/5/layout/IconCircleLabelList"/>
    <dgm:cxn modelId="{B8F09583-54F1-4FC5-ABBC-4EAC5C33783C}" type="presParOf" srcId="{ECFA770B-DE2C-4683-A038-58D0FE44BC27}" destId="{39509775-983E-4110-B989-EE2CD6514BE0}" srcOrd="1" destOrd="0" presId="urn:microsoft.com/office/officeart/2018/5/layout/IconCircleLabelList"/>
    <dgm:cxn modelId="{8BDDC135-0887-41EB-A6E2-3877F5B017DA}" type="presParOf" srcId="{ECFA770B-DE2C-4683-A038-58D0FE44BC27}" destId="{493B43B2-705C-4AE5-8A77-D8DEEDA1B5CF}" srcOrd="2" destOrd="0" presId="urn:microsoft.com/office/officeart/2018/5/layout/IconCircleLabelList"/>
    <dgm:cxn modelId="{3B2F2B0A-941A-4E01-968B-7D7BE914C033}"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A66772-F185-4D58-B8BB-E9370D7A7A2B}" type="doc">
      <dgm:prSet loTypeId="urn:microsoft.com/office/officeart/2008/layout/LinedList" loCatId="list" qsTypeId="urn:microsoft.com/office/officeart/2005/8/quickstyle/simple1" qsCatId="simple" csTypeId="urn:microsoft.com/office/officeart/2018/5/colors/Iconchunking_neutralicon_accent2_2" csCatId="accent2" phldr="1"/>
      <dgm:spPr/>
      <dgm:t>
        <a:bodyPr/>
        <a:lstStyle/>
        <a:p>
          <a:endParaRPr lang="en-US"/>
        </a:p>
      </dgm:t>
    </dgm:pt>
    <dgm:pt modelId="{40FC4FFE-8987-4A26-B7F4-8A516F18ADAE}">
      <dgm:prSet/>
      <dgm:spPr/>
      <dgm:t>
        <a:bodyPr/>
        <a:lstStyle/>
        <a:p>
          <a:r>
            <a:rPr lang="en-US" dirty="0"/>
            <a:t>The main dataset for the analysis contains intakes from 1/1/2015 through 12/31/2019 with an adoption date by 2/29/2020.</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r>
            <a:rPr lang="en-US" dirty="0"/>
            <a:t>The data was filtered to only include cats and dogs with only one intake between 1/1/2015 and 12/31/2019.</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743F5C4-3C4E-4728-81F6-3C8619075CEB}">
      <dgm:prSet/>
      <dgm:spPr/>
      <dgm:t>
        <a:bodyPr/>
        <a:lstStyle/>
        <a:p>
          <a:r>
            <a:rPr lang="en-US" dirty="0"/>
            <a:t>The initial dataset contains 10490 observations and 32 variables to be used in Exploratory Data Analysis.</a:t>
          </a:r>
        </a:p>
      </dgm:t>
    </dgm:pt>
    <dgm:pt modelId="{BF177964-06A7-4EF8-9B0A-EBEEE82A4E89}" type="parTrans" cxnId="{171BF2DE-F105-40A4-B286-C9F80304550F}">
      <dgm:prSet/>
      <dgm:spPr/>
      <dgm:t>
        <a:bodyPr/>
        <a:lstStyle/>
        <a:p>
          <a:endParaRPr lang="en-US"/>
        </a:p>
      </dgm:t>
    </dgm:pt>
    <dgm:pt modelId="{4B900424-0F24-4931-A415-256D4EF7E665}" type="sibTrans" cxnId="{171BF2DE-F105-40A4-B286-C9F80304550F}">
      <dgm:prSet/>
      <dgm:spPr/>
      <dgm:t>
        <a:bodyPr/>
        <a:lstStyle/>
        <a:p>
          <a:endParaRPr lang="en-US"/>
        </a:p>
      </dgm:t>
    </dgm:pt>
    <dgm:pt modelId="{732B4763-03BD-4B16-B905-6F5888699F57}">
      <dgm:prSet/>
      <dgm:spPr/>
      <dgm:t>
        <a:bodyPr/>
        <a:lstStyle/>
        <a:p>
          <a:r>
            <a:rPr lang="en-US" dirty="0"/>
            <a:t>Preliminary summary statistics were viewed on each variable, and variables with a large amount of nulls, little variation in values, and personal information related to the employee or client were excluded.</a:t>
          </a:r>
        </a:p>
      </dgm:t>
    </dgm:pt>
    <dgm:pt modelId="{255E0760-5E80-44F5-9D41-7F8C03CE1401}" type="parTrans" cxnId="{77F1B953-9219-4DE4-870C-A62A70F0B56A}">
      <dgm:prSet/>
      <dgm:spPr/>
    </dgm:pt>
    <dgm:pt modelId="{8EBB8EA8-7007-4039-A788-5C4EC7147DCC}" type="sibTrans" cxnId="{77F1B953-9219-4DE4-870C-A62A70F0B56A}">
      <dgm:prSet/>
      <dgm:spPr/>
    </dgm:pt>
    <dgm:pt modelId="{5DD39DE2-E7AA-428F-84D1-853DA4BD2ED2}" type="pres">
      <dgm:prSet presAssocID="{01A66772-F185-4D58-B8BB-E9370D7A7A2B}" presName="vert0" presStyleCnt="0">
        <dgm:presLayoutVars>
          <dgm:dir/>
          <dgm:animOne val="branch"/>
          <dgm:animLvl val="lvl"/>
        </dgm:presLayoutVars>
      </dgm:prSet>
      <dgm:spPr/>
    </dgm:pt>
    <dgm:pt modelId="{D5EB5DB4-4345-41F1-B08D-01A46F6E2361}" type="pres">
      <dgm:prSet presAssocID="{40FC4FFE-8987-4A26-B7F4-8A516F18ADAE}" presName="thickLine" presStyleLbl="alignNode1" presStyleIdx="0" presStyleCnt="4"/>
      <dgm:spPr/>
    </dgm:pt>
    <dgm:pt modelId="{458F9F41-219B-4400-BED4-9603D2C77072}" type="pres">
      <dgm:prSet presAssocID="{40FC4FFE-8987-4A26-B7F4-8A516F18ADAE}" presName="horz1" presStyleCnt="0"/>
      <dgm:spPr/>
    </dgm:pt>
    <dgm:pt modelId="{7761C0EA-8EF5-4054-89DE-CF20D50D1866}" type="pres">
      <dgm:prSet presAssocID="{40FC4FFE-8987-4A26-B7F4-8A516F18ADAE}" presName="tx1" presStyleLbl="revTx" presStyleIdx="0" presStyleCnt="4"/>
      <dgm:spPr/>
    </dgm:pt>
    <dgm:pt modelId="{4925FDCD-E599-4917-A38B-C68222240C86}" type="pres">
      <dgm:prSet presAssocID="{40FC4FFE-8987-4A26-B7F4-8A516F18ADAE}" presName="vert1" presStyleCnt="0"/>
      <dgm:spPr/>
    </dgm:pt>
    <dgm:pt modelId="{20FD31D3-18EC-422C-B6F2-E475B99CF022}" type="pres">
      <dgm:prSet presAssocID="{49225C73-1633-42F1-AB3B-7CB183E5F8B8}" presName="thickLine" presStyleLbl="alignNode1" presStyleIdx="1" presStyleCnt="4"/>
      <dgm:spPr/>
    </dgm:pt>
    <dgm:pt modelId="{35FAA083-B77B-4173-A1F0-39C938874F5F}" type="pres">
      <dgm:prSet presAssocID="{49225C73-1633-42F1-AB3B-7CB183E5F8B8}" presName="horz1" presStyleCnt="0"/>
      <dgm:spPr/>
    </dgm:pt>
    <dgm:pt modelId="{35F9D425-CC71-4792-9A5F-4F429C2E13D0}" type="pres">
      <dgm:prSet presAssocID="{49225C73-1633-42F1-AB3B-7CB183E5F8B8}" presName="tx1" presStyleLbl="revTx" presStyleIdx="1" presStyleCnt="4"/>
      <dgm:spPr/>
    </dgm:pt>
    <dgm:pt modelId="{2B9858F7-DA8F-4931-8A6B-D7EBF0FDC4B2}" type="pres">
      <dgm:prSet presAssocID="{49225C73-1633-42F1-AB3B-7CB183E5F8B8}" presName="vert1" presStyleCnt="0"/>
      <dgm:spPr/>
    </dgm:pt>
    <dgm:pt modelId="{0C70092F-5324-45CC-821C-BB40D2CF2456}" type="pres">
      <dgm:prSet presAssocID="{1743F5C4-3C4E-4728-81F6-3C8619075CEB}" presName="thickLine" presStyleLbl="alignNode1" presStyleIdx="2" presStyleCnt="4"/>
      <dgm:spPr/>
    </dgm:pt>
    <dgm:pt modelId="{5633F71A-BC03-4846-B7E7-15E7531B8DED}" type="pres">
      <dgm:prSet presAssocID="{1743F5C4-3C4E-4728-81F6-3C8619075CEB}" presName="horz1" presStyleCnt="0"/>
      <dgm:spPr/>
    </dgm:pt>
    <dgm:pt modelId="{A7C1687D-5D31-4C9F-9FDC-5A28EB170C81}" type="pres">
      <dgm:prSet presAssocID="{1743F5C4-3C4E-4728-81F6-3C8619075CEB}" presName="tx1" presStyleLbl="revTx" presStyleIdx="2" presStyleCnt="4"/>
      <dgm:spPr/>
    </dgm:pt>
    <dgm:pt modelId="{53D13039-6E55-41EF-9CD6-59B6937CACB0}" type="pres">
      <dgm:prSet presAssocID="{1743F5C4-3C4E-4728-81F6-3C8619075CEB}" presName="vert1" presStyleCnt="0"/>
      <dgm:spPr/>
    </dgm:pt>
    <dgm:pt modelId="{A133033D-4764-4153-BA3C-4070D335A927}" type="pres">
      <dgm:prSet presAssocID="{732B4763-03BD-4B16-B905-6F5888699F57}" presName="thickLine" presStyleLbl="alignNode1" presStyleIdx="3" presStyleCnt="4"/>
      <dgm:spPr/>
    </dgm:pt>
    <dgm:pt modelId="{B9B79A38-F099-4C93-96FD-D477BF99E31E}" type="pres">
      <dgm:prSet presAssocID="{732B4763-03BD-4B16-B905-6F5888699F57}" presName="horz1" presStyleCnt="0"/>
      <dgm:spPr/>
    </dgm:pt>
    <dgm:pt modelId="{B49A9B26-46FF-4E7D-8FC9-89E378D63765}" type="pres">
      <dgm:prSet presAssocID="{732B4763-03BD-4B16-B905-6F5888699F57}" presName="tx1" presStyleLbl="revTx" presStyleIdx="3" presStyleCnt="4"/>
      <dgm:spPr/>
    </dgm:pt>
    <dgm:pt modelId="{89515A24-6ABC-4287-BA0C-522113D6EF46}" type="pres">
      <dgm:prSet presAssocID="{732B4763-03BD-4B16-B905-6F5888699F57}" presName="vert1" presStyleCnt="0"/>
      <dgm:spPr/>
    </dgm:pt>
  </dgm:ptLst>
  <dgm:cxnLst>
    <dgm:cxn modelId="{A9154303-8225-4248-91DC-1B0156A35F07}" srcId="{01A66772-F185-4D58-B8BB-E9370D7A7A2B}" destId="{49225C73-1633-42F1-AB3B-7CB183E5F8B8}" srcOrd="1" destOrd="0" parTransId="{1A0E2090-1D4F-438A-8766-B6030CE01ADD}" sibTransId="{9646853A-8964-4519-A5B1-0B7D18B2983D}"/>
    <dgm:cxn modelId="{875AD21D-515C-4445-995E-392567FE0640}" type="presOf" srcId="{40FC4FFE-8987-4A26-B7F4-8A516F18ADAE}" destId="{7761C0EA-8EF5-4054-89DE-CF20D50D1866}" srcOrd="0" destOrd="0" presId="urn:microsoft.com/office/officeart/2008/layout/LinedList"/>
    <dgm:cxn modelId="{0433E25C-0FA6-4FF7-B891-0AFBE625E058}" type="presOf" srcId="{732B4763-03BD-4B16-B905-6F5888699F57}" destId="{B49A9B26-46FF-4E7D-8FC9-89E378D63765}" srcOrd="0" destOrd="0" presId="urn:microsoft.com/office/officeart/2008/layout/LinedList"/>
    <dgm:cxn modelId="{C7AD8469-3C68-4AF9-AB82-79B0043AA120}" srcId="{01A66772-F185-4D58-B8BB-E9370D7A7A2B}" destId="{40FC4FFE-8987-4A26-B7F4-8A516F18ADAE}" srcOrd="0" destOrd="0" parTransId="{CAD7EF86-FB23-41F6-BF42-040B36DEFDB1}" sibTransId="{5B62599A-5C9B-48E7-896E-EA782AC60C8B}"/>
    <dgm:cxn modelId="{77F1B953-9219-4DE4-870C-A62A70F0B56A}" srcId="{01A66772-F185-4D58-B8BB-E9370D7A7A2B}" destId="{732B4763-03BD-4B16-B905-6F5888699F57}" srcOrd="3" destOrd="0" parTransId="{255E0760-5E80-44F5-9D41-7F8C03CE1401}" sibTransId="{8EBB8EA8-7007-4039-A788-5C4EC7147DCC}"/>
    <dgm:cxn modelId="{01C14F75-CB0A-4271-B8F2-CDD8ED125E97}" type="presOf" srcId="{1743F5C4-3C4E-4728-81F6-3C8619075CEB}" destId="{A7C1687D-5D31-4C9F-9FDC-5A28EB170C81}" srcOrd="0" destOrd="0" presId="urn:microsoft.com/office/officeart/2008/layout/LinedList"/>
    <dgm:cxn modelId="{171BF2DE-F105-40A4-B286-C9F80304550F}" srcId="{01A66772-F185-4D58-B8BB-E9370D7A7A2B}" destId="{1743F5C4-3C4E-4728-81F6-3C8619075CEB}" srcOrd="2" destOrd="0" parTransId="{BF177964-06A7-4EF8-9B0A-EBEEE82A4E89}" sibTransId="{4B900424-0F24-4931-A415-256D4EF7E665}"/>
    <dgm:cxn modelId="{8381A8F3-B71A-42FF-B6A2-78B3312E24CB}" type="presOf" srcId="{49225C73-1633-42F1-AB3B-7CB183E5F8B8}" destId="{35F9D425-CC71-4792-9A5F-4F429C2E13D0}" srcOrd="0" destOrd="0" presId="urn:microsoft.com/office/officeart/2008/layout/LinedList"/>
    <dgm:cxn modelId="{C65A36F9-EF35-47FA-BF9D-657074B4B810}" type="presOf" srcId="{01A66772-F185-4D58-B8BB-E9370D7A7A2B}" destId="{5DD39DE2-E7AA-428F-84D1-853DA4BD2ED2}" srcOrd="0" destOrd="0" presId="urn:microsoft.com/office/officeart/2008/layout/LinedList"/>
    <dgm:cxn modelId="{3F0BF6CF-AFED-42EB-BDB8-BFA7AC9D1111}" type="presParOf" srcId="{5DD39DE2-E7AA-428F-84D1-853DA4BD2ED2}" destId="{D5EB5DB4-4345-41F1-B08D-01A46F6E2361}" srcOrd="0" destOrd="0" presId="urn:microsoft.com/office/officeart/2008/layout/LinedList"/>
    <dgm:cxn modelId="{183AFF0A-BDB2-4201-9ADC-D84A6829ED9D}" type="presParOf" srcId="{5DD39DE2-E7AA-428F-84D1-853DA4BD2ED2}" destId="{458F9F41-219B-4400-BED4-9603D2C77072}" srcOrd="1" destOrd="0" presId="urn:microsoft.com/office/officeart/2008/layout/LinedList"/>
    <dgm:cxn modelId="{57D2413F-4419-40B8-AAE7-BEFCD9C25BB3}" type="presParOf" srcId="{458F9F41-219B-4400-BED4-9603D2C77072}" destId="{7761C0EA-8EF5-4054-89DE-CF20D50D1866}" srcOrd="0" destOrd="0" presId="urn:microsoft.com/office/officeart/2008/layout/LinedList"/>
    <dgm:cxn modelId="{A491D151-CF9A-4AD1-8E60-942F190EF200}" type="presParOf" srcId="{458F9F41-219B-4400-BED4-9603D2C77072}" destId="{4925FDCD-E599-4917-A38B-C68222240C86}" srcOrd="1" destOrd="0" presId="urn:microsoft.com/office/officeart/2008/layout/LinedList"/>
    <dgm:cxn modelId="{A49E23F9-B9C2-4B98-AB55-62A3A3215EF9}" type="presParOf" srcId="{5DD39DE2-E7AA-428F-84D1-853DA4BD2ED2}" destId="{20FD31D3-18EC-422C-B6F2-E475B99CF022}" srcOrd="2" destOrd="0" presId="urn:microsoft.com/office/officeart/2008/layout/LinedList"/>
    <dgm:cxn modelId="{F95AE06E-19AA-44BF-B194-F0EA89170538}" type="presParOf" srcId="{5DD39DE2-E7AA-428F-84D1-853DA4BD2ED2}" destId="{35FAA083-B77B-4173-A1F0-39C938874F5F}" srcOrd="3" destOrd="0" presId="urn:microsoft.com/office/officeart/2008/layout/LinedList"/>
    <dgm:cxn modelId="{6D1C6DF8-AACE-4724-8B34-2168FD002E8A}" type="presParOf" srcId="{35FAA083-B77B-4173-A1F0-39C938874F5F}" destId="{35F9D425-CC71-4792-9A5F-4F429C2E13D0}" srcOrd="0" destOrd="0" presId="urn:microsoft.com/office/officeart/2008/layout/LinedList"/>
    <dgm:cxn modelId="{5031F75D-2727-4858-B190-9478113999DC}" type="presParOf" srcId="{35FAA083-B77B-4173-A1F0-39C938874F5F}" destId="{2B9858F7-DA8F-4931-8A6B-D7EBF0FDC4B2}" srcOrd="1" destOrd="0" presId="urn:microsoft.com/office/officeart/2008/layout/LinedList"/>
    <dgm:cxn modelId="{4E2BD703-0771-468E-91A5-21D3E7C3A4CC}" type="presParOf" srcId="{5DD39DE2-E7AA-428F-84D1-853DA4BD2ED2}" destId="{0C70092F-5324-45CC-821C-BB40D2CF2456}" srcOrd="4" destOrd="0" presId="urn:microsoft.com/office/officeart/2008/layout/LinedList"/>
    <dgm:cxn modelId="{8FEE2781-076B-4F6B-9CF0-67B608E56E46}" type="presParOf" srcId="{5DD39DE2-E7AA-428F-84D1-853DA4BD2ED2}" destId="{5633F71A-BC03-4846-B7E7-15E7531B8DED}" srcOrd="5" destOrd="0" presId="urn:microsoft.com/office/officeart/2008/layout/LinedList"/>
    <dgm:cxn modelId="{1655FABC-875B-4969-B5F8-CBD3ADF8A5E3}" type="presParOf" srcId="{5633F71A-BC03-4846-B7E7-15E7531B8DED}" destId="{A7C1687D-5D31-4C9F-9FDC-5A28EB170C81}" srcOrd="0" destOrd="0" presId="urn:microsoft.com/office/officeart/2008/layout/LinedList"/>
    <dgm:cxn modelId="{E4E9F950-168D-4274-A1AA-8A7F42F2359D}" type="presParOf" srcId="{5633F71A-BC03-4846-B7E7-15E7531B8DED}" destId="{53D13039-6E55-41EF-9CD6-59B6937CACB0}" srcOrd="1" destOrd="0" presId="urn:microsoft.com/office/officeart/2008/layout/LinedList"/>
    <dgm:cxn modelId="{21CEB42A-A958-47AF-9190-3431D50A2894}" type="presParOf" srcId="{5DD39DE2-E7AA-428F-84D1-853DA4BD2ED2}" destId="{A133033D-4764-4153-BA3C-4070D335A927}" srcOrd="6" destOrd="0" presId="urn:microsoft.com/office/officeart/2008/layout/LinedList"/>
    <dgm:cxn modelId="{D6D61B2A-CC5D-4AAB-B6C4-B80A1785478D}" type="presParOf" srcId="{5DD39DE2-E7AA-428F-84D1-853DA4BD2ED2}" destId="{B9B79A38-F099-4C93-96FD-D477BF99E31E}" srcOrd="7" destOrd="0" presId="urn:microsoft.com/office/officeart/2008/layout/LinedList"/>
    <dgm:cxn modelId="{E1A74262-0520-4F7F-8938-84AD51784845}" type="presParOf" srcId="{B9B79A38-F099-4C93-96FD-D477BF99E31E}" destId="{B49A9B26-46FF-4E7D-8FC9-89E378D63765}" srcOrd="0" destOrd="0" presId="urn:microsoft.com/office/officeart/2008/layout/LinedList"/>
    <dgm:cxn modelId="{E093BB25-9629-4DFF-8025-F45B10FE6560}" type="presParOf" srcId="{B9B79A38-F099-4C93-96FD-D477BF99E31E}" destId="{89515A24-6ABC-4287-BA0C-522113D6EF46}"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A66772-F185-4D58-B8BB-E9370D7A7A2B}" type="doc">
      <dgm:prSet loTypeId="urn:microsoft.com/office/officeart/2008/layout/LinedList" loCatId="list" qsTypeId="urn:microsoft.com/office/officeart/2005/8/quickstyle/simple1" qsCatId="simple" csTypeId="urn:microsoft.com/office/officeart/2018/5/colors/Iconchunking_neutralicon_accent2_2" csCatId="accent2" phldr="1"/>
      <dgm:spPr/>
      <dgm:t>
        <a:bodyPr/>
        <a:lstStyle/>
        <a:p>
          <a:endParaRPr lang="en-US"/>
        </a:p>
      </dgm:t>
    </dgm:pt>
    <dgm:pt modelId="{40FC4FFE-8987-4A26-B7F4-8A516F18ADAE}">
      <dgm:prSet/>
      <dgm:spPr/>
      <dgm:t>
        <a:bodyPr/>
        <a:lstStyle/>
        <a:p>
          <a:pPr>
            <a:lnSpc>
              <a:spcPct val="100000"/>
            </a:lnSpc>
          </a:pPr>
          <a:r>
            <a:rPr lang="en-US" dirty="0"/>
            <a:t>The dataset contains 4617 cat observations and 5873 dog observations.  Dogs and cats will be analyzed separately as they have different factors that can impact adoptability.</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pPr>
            <a:lnSpc>
              <a:spcPct val="100000"/>
            </a:lnSpc>
          </a:pPr>
          <a:endParaRPr lang="en-US"/>
        </a:p>
      </dgm:t>
    </dgm:pt>
    <dgm:pt modelId="{CFF32220-C5B9-4696-893C-BF5CA5721DEC}">
      <dgm:prSet/>
      <dgm:spPr/>
      <dgm:t>
        <a:bodyPr/>
        <a:lstStyle/>
        <a:p>
          <a:pPr>
            <a:lnSpc>
              <a:spcPct val="100000"/>
            </a:lnSpc>
          </a:pPr>
          <a:r>
            <a:rPr lang="en-US" dirty="0"/>
            <a:t>Some variables are only populated for certain intake types. Visuals are used to get a better idea of when the data is populated.  If we decide to model the data for intake types separately, these variables would be useful as features.  These variables are Intake Subtype, Intake Reason, Intake Agency Association, and Length Owned.</a:t>
          </a:r>
        </a:p>
      </dgm:t>
    </dgm:pt>
    <dgm:pt modelId="{F6446F9F-1B02-4319-8BE7-337385B8409A}" type="parTrans" cxnId="{5B295BF7-AB0A-45BF-9B6F-8592415C3C88}">
      <dgm:prSet/>
      <dgm:spPr/>
      <dgm:t>
        <a:bodyPr/>
        <a:lstStyle/>
        <a:p>
          <a:endParaRPr lang="en-US"/>
        </a:p>
      </dgm:t>
    </dgm:pt>
    <dgm:pt modelId="{DC5FE294-169F-41A8-A851-BAAC6A20FD5F}" type="sibTrans" cxnId="{5B295BF7-AB0A-45BF-9B6F-8592415C3C88}">
      <dgm:prSet/>
      <dgm:spPr/>
      <dgm:t>
        <a:bodyPr/>
        <a:lstStyle/>
        <a:p>
          <a:pPr>
            <a:lnSpc>
              <a:spcPct val="100000"/>
            </a:lnSpc>
          </a:pPr>
          <a:endParaRPr lang="en-US"/>
        </a:p>
      </dgm:t>
    </dgm:pt>
    <dgm:pt modelId="{F198EF9F-CAC2-478C-8F59-CEFB85624026}">
      <dgm:prSet/>
      <dgm:spPr/>
      <dgm:t>
        <a:bodyPr/>
        <a:lstStyle/>
        <a:p>
          <a:pPr>
            <a:lnSpc>
              <a:spcPct val="100000"/>
            </a:lnSpc>
          </a:pPr>
          <a:r>
            <a:rPr lang="en-US" dirty="0"/>
            <a:t>Kittens and puppies below 2 months of age were removed from the data set because they are often in foster care for weeks until they are old enough to be placed for adoption. 2359 records were removed from the dataset meeting this criteria.</a:t>
          </a:r>
        </a:p>
      </dgm:t>
    </dgm:pt>
    <dgm:pt modelId="{EB9713D8-4E9E-4924-8D70-D56F9B49B6F5}" type="parTrans" cxnId="{048A83FE-3F4C-4A20-90AC-F949D5F7C109}">
      <dgm:prSet/>
      <dgm:spPr/>
      <dgm:t>
        <a:bodyPr/>
        <a:lstStyle/>
        <a:p>
          <a:endParaRPr lang="en-US"/>
        </a:p>
      </dgm:t>
    </dgm:pt>
    <dgm:pt modelId="{5CFD2BB9-EBB0-4432-9E0F-DF448480B4EC}" type="sibTrans" cxnId="{048A83FE-3F4C-4A20-90AC-F949D5F7C109}">
      <dgm:prSet/>
      <dgm:spPr/>
      <dgm:t>
        <a:bodyPr/>
        <a:lstStyle/>
        <a:p>
          <a:endParaRPr lang="en-US"/>
        </a:p>
      </dgm:t>
    </dgm:pt>
    <dgm:pt modelId="{49601239-4055-4997-B222-8B6875D905D4}">
      <dgm:prSet/>
      <dgm:spPr/>
      <dgm:t>
        <a:bodyPr/>
        <a:lstStyle/>
        <a:p>
          <a:pPr>
            <a:lnSpc>
              <a:spcPct val="100000"/>
            </a:lnSpc>
          </a:pPr>
          <a:r>
            <a:rPr lang="en-US" dirty="0"/>
            <a:t>Duplicate observations were observed for adopted animals who were returned to the shelter, creating challenges with merging data together.  These records represented a small percentage of the population and were removed.</a:t>
          </a:r>
        </a:p>
      </dgm:t>
    </dgm:pt>
    <dgm:pt modelId="{97B575F4-A74D-4F47-8597-940146C8A4C9}" type="parTrans" cxnId="{7E8D1E01-0853-4F85-86B8-C888C5FDCFEE}">
      <dgm:prSet/>
      <dgm:spPr/>
    </dgm:pt>
    <dgm:pt modelId="{16BBBB1C-3A9A-4E7F-9574-839FC9702CE1}" type="sibTrans" cxnId="{7E8D1E01-0853-4F85-86B8-C888C5FDCFEE}">
      <dgm:prSet/>
      <dgm:spPr/>
    </dgm:pt>
    <dgm:pt modelId="{5DD39DE2-E7AA-428F-84D1-853DA4BD2ED2}" type="pres">
      <dgm:prSet presAssocID="{01A66772-F185-4D58-B8BB-E9370D7A7A2B}" presName="vert0" presStyleCnt="0">
        <dgm:presLayoutVars>
          <dgm:dir/>
          <dgm:animOne val="branch"/>
          <dgm:animLvl val="lvl"/>
        </dgm:presLayoutVars>
      </dgm:prSet>
      <dgm:spPr/>
    </dgm:pt>
    <dgm:pt modelId="{D5EB5DB4-4345-41F1-B08D-01A46F6E2361}" type="pres">
      <dgm:prSet presAssocID="{40FC4FFE-8987-4A26-B7F4-8A516F18ADAE}" presName="thickLine" presStyleLbl="alignNode1" presStyleIdx="0" presStyleCnt="4"/>
      <dgm:spPr/>
    </dgm:pt>
    <dgm:pt modelId="{458F9F41-219B-4400-BED4-9603D2C77072}" type="pres">
      <dgm:prSet presAssocID="{40FC4FFE-8987-4A26-B7F4-8A516F18ADAE}" presName="horz1" presStyleCnt="0"/>
      <dgm:spPr/>
    </dgm:pt>
    <dgm:pt modelId="{7761C0EA-8EF5-4054-89DE-CF20D50D1866}" type="pres">
      <dgm:prSet presAssocID="{40FC4FFE-8987-4A26-B7F4-8A516F18ADAE}" presName="tx1" presStyleLbl="revTx" presStyleIdx="0" presStyleCnt="4"/>
      <dgm:spPr/>
    </dgm:pt>
    <dgm:pt modelId="{4925FDCD-E599-4917-A38B-C68222240C86}" type="pres">
      <dgm:prSet presAssocID="{40FC4FFE-8987-4A26-B7F4-8A516F18ADAE}" presName="vert1" presStyleCnt="0"/>
      <dgm:spPr/>
    </dgm:pt>
    <dgm:pt modelId="{48CEEA33-B961-463A-9C70-47AD8E49A04A}" type="pres">
      <dgm:prSet presAssocID="{CFF32220-C5B9-4696-893C-BF5CA5721DEC}" presName="thickLine" presStyleLbl="alignNode1" presStyleIdx="1" presStyleCnt="4"/>
      <dgm:spPr/>
    </dgm:pt>
    <dgm:pt modelId="{0A0D4A37-56E0-498B-8771-79A28FE6C8BB}" type="pres">
      <dgm:prSet presAssocID="{CFF32220-C5B9-4696-893C-BF5CA5721DEC}" presName="horz1" presStyleCnt="0"/>
      <dgm:spPr/>
    </dgm:pt>
    <dgm:pt modelId="{CBEFA7FA-708C-4A49-A8F3-A6EC6147328C}" type="pres">
      <dgm:prSet presAssocID="{CFF32220-C5B9-4696-893C-BF5CA5721DEC}" presName="tx1" presStyleLbl="revTx" presStyleIdx="1" presStyleCnt="4"/>
      <dgm:spPr/>
    </dgm:pt>
    <dgm:pt modelId="{72F865C5-6888-4640-B84D-078E2D7D51E7}" type="pres">
      <dgm:prSet presAssocID="{CFF32220-C5B9-4696-893C-BF5CA5721DEC}" presName="vert1" presStyleCnt="0"/>
      <dgm:spPr/>
    </dgm:pt>
    <dgm:pt modelId="{FCD3A167-E0D3-48A6-9422-606D683B6FAB}" type="pres">
      <dgm:prSet presAssocID="{F198EF9F-CAC2-478C-8F59-CEFB85624026}" presName="thickLine" presStyleLbl="alignNode1" presStyleIdx="2" presStyleCnt="4"/>
      <dgm:spPr/>
    </dgm:pt>
    <dgm:pt modelId="{F97E521E-8D43-48C2-B07C-D51BED84B7B1}" type="pres">
      <dgm:prSet presAssocID="{F198EF9F-CAC2-478C-8F59-CEFB85624026}" presName="horz1" presStyleCnt="0"/>
      <dgm:spPr/>
    </dgm:pt>
    <dgm:pt modelId="{36D1EA97-ABFC-403D-85D5-A9D3EEE45B1E}" type="pres">
      <dgm:prSet presAssocID="{F198EF9F-CAC2-478C-8F59-CEFB85624026}" presName="tx1" presStyleLbl="revTx" presStyleIdx="2" presStyleCnt="4"/>
      <dgm:spPr/>
    </dgm:pt>
    <dgm:pt modelId="{C3DD8143-808A-42D6-B99E-C1820A606404}" type="pres">
      <dgm:prSet presAssocID="{F198EF9F-CAC2-478C-8F59-CEFB85624026}" presName="vert1" presStyleCnt="0"/>
      <dgm:spPr/>
    </dgm:pt>
    <dgm:pt modelId="{9CFFD590-53FA-4AA1-ACE9-B68600FAC991}" type="pres">
      <dgm:prSet presAssocID="{49601239-4055-4997-B222-8B6875D905D4}" presName="thickLine" presStyleLbl="alignNode1" presStyleIdx="3" presStyleCnt="4"/>
      <dgm:spPr/>
    </dgm:pt>
    <dgm:pt modelId="{EE926BA2-7842-46D2-B3C0-1C0F54EA6006}" type="pres">
      <dgm:prSet presAssocID="{49601239-4055-4997-B222-8B6875D905D4}" presName="horz1" presStyleCnt="0"/>
      <dgm:spPr/>
    </dgm:pt>
    <dgm:pt modelId="{D21CD6D5-94E3-4F30-B654-D84393953DAD}" type="pres">
      <dgm:prSet presAssocID="{49601239-4055-4997-B222-8B6875D905D4}" presName="tx1" presStyleLbl="revTx" presStyleIdx="3" presStyleCnt="4"/>
      <dgm:spPr/>
    </dgm:pt>
    <dgm:pt modelId="{F55C5829-C72C-40BC-B0C0-0A1802AADA7B}" type="pres">
      <dgm:prSet presAssocID="{49601239-4055-4997-B222-8B6875D905D4}" presName="vert1" presStyleCnt="0"/>
      <dgm:spPr/>
    </dgm:pt>
  </dgm:ptLst>
  <dgm:cxnLst>
    <dgm:cxn modelId="{7E8D1E01-0853-4F85-86B8-C888C5FDCFEE}" srcId="{01A66772-F185-4D58-B8BB-E9370D7A7A2B}" destId="{49601239-4055-4997-B222-8B6875D905D4}" srcOrd="3" destOrd="0" parTransId="{97B575F4-A74D-4F47-8597-940146C8A4C9}" sibTransId="{16BBBB1C-3A9A-4E7F-9574-839FC9702CE1}"/>
    <dgm:cxn modelId="{0B57D913-3211-4B79-8947-DA6280E709FC}" type="presOf" srcId="{F198EF9F-CAC2-478C-8F59-CEFB85624026}" destId="{36D1EA97-ABFC-403D-85D5-A9D3EEE45B1E}" srcOrd="0" destOrd="0" presId="urn:microsoft.com/office/officeart/2008/layout/LinedList"/>
    <dgm:cxn modelId="{F6AEDF5D-78E5-4219-902D-09D33C42B60C}" type="presOf" srcId="{49601239-4055-4997-B222-8B6875D905D4}" destId="{D21CD6D5-94E3-4F30-B654-D84393953DAD}" srcOrd="0" destOrd="0" presId="urn:microsoft.com/office/officeart/2008/layout/LinedList"/>
    <dgm:cxn modelId="{C7AD8469-3C68-4AF9-AB82-79B0043AA120}" srcId="{01A66772-F185-4D58-B8BB-E9370D7A7A2B}" destId="{40FC4FFE-8987-4A26-B7F4-8A516F18ADAE}" srcOrd="0" destOrd="0" parTransId="{CAD7EF86-FB23-41F6-BF42-040B36DEFDB1}" sibTransId="{5B62599A-5C9B-48E7-896E-EA782AC60C8B}"/>
    <dgm:cxn modelId="{EA1A674A-4F4A-4A6C-9F43-F133F0BBD2B2}" type="presOf" srcId="{CFF32220-C5B9-4696-893C-BF5CA5721DEC}" destId="{CBEFA7FA-708C-4A49-A8F3-A6EC6147328C}" srcOrd="0" destOrd="0" presId="urn:microsoft.com/office/officeart/2008/layout/LinedList"/>
    <dgm:cxn modelId="{3B914B90-F560-4920-B4B5-B7C138B8FB03}" type="presOf" srcId="{40FC4FFE-8987-4A26-B7F4-8A516F18ADAE}" destId="{7761C0EA-8EF5-4054-89DE-CF20D50D1866}" srcOrd="0" destOrd="0" presId="urn:microsoft.com/office/officeart/2008/layout/LinedList"/>
    <dgm:cxn modelId="{940559AB-E27F-449E-A9C2-2C9CD2E279C9}" type="presOf" srcId="{01A66772-F185-4D58-B8BB-E9370D7A7A2B}" destId="{5DD39DE2-E7AA-428F-84D1-853DA4BD2ED2}" srcOrd="0" destOrd="0" presId="urn:microsoft.com/office/officeart/2008/layout/LinedList"/>
    <dgm:cxn modelId="{5B295BF7-AB0A-45BF-9B6F-8592415C3C88}" srcId="{01A66772-F185-4D58-B8BB-E9370D7A7A2B}" destId="{CFF32220-C5B9-4696-893C-BF5CA5721DEC}" srcOrd="1" destOrd="0" parTransId="{F6446F9F-1B02-4319-8BE7-337385B8409A}" sibTransId="{DC5FE294-169F-41A8-A851-BAAC6A20FD5F}"/>
    <dgm:cxn modelId="{048A83FE-3F4C-4A20-90AC-F949D5F7C109}" srcId="{01A66772-F185-4D58-B8BB-E9370D7A7A2B}" destId="{F198EF9F-CAC2-478C-8F59-CEFB85624026}" srcOrd="2" destOrd="0" parTransId="{EB9713D8-4E9E-4924-8D70-D56F9B49B6F5}" sibTransId="{5CFD2BB9-EBB0-4432-9E0F-DF448480B4EC}"/>
    <dgm:cxn modelId="{6A73C2C8-FDE5-4095-882A-947B26335A2D}" type="presParOf" srcId="{5DD39DE2-E7AA-428F-84D1-853DA4BD2ED2}" destId="{D5EB5DB4-4345-41F1-B08D-01A46F6E2361}" srcOrd="0" destOrd="0" presId="urn:microsoft.com/office/officeart/2008/layout/LinedList"/>
    <dgm:cxn modelId="{86CDDC90-D158-4E2E-A768-4431EB81AC4C}" type="presParOf" srcId="{5DD39DE2-E7AA-428F-84D1-853DA4BD2ED2}" destId="{458F9F41-219B-4400-BED4-9603D2C77072}" srcOrd="1" destOrd="0" presId="urn:microsoft.com/office/officeart/2008/layout/LinedList"/>
    <dgm:cxn modelId="{FD3FEE6B-96B9-44D2-9414-77389B1F1F2C}" type="presParOf" srcId="{458F9F41-219B-4400-BED4-9603D2C77072}" destId="{7761C0EA-8EF5-4054-89DE-CF20D50D1866}" srcOrd="0" destOrd="0" presId="urn:microsoft.com/office/officeart/2008/layout/LinedList"/>
    <dgm:cxn modelId="{96727EF6-8124-45AC-853C-350B874289D6}" type="presParOf" srcId="{458F9F41-219B-4400-BED4-9603D2C77072}" destId="{4925FDCD-E599-4917-A38B-C68222240C86}" srcOrd="1" destOrd="0" presId="urn:microsoft.com/office/officeart/2008/layout/LinedList"/>
    <dgm:cxn modelId="{51742CED-BD4E-4BD6-9D9B-A0EFB4416AB8}" type="presParOf" srcId="{5DD39DE2-E7AA-428F-84D1-853DA4BD2ED2}" destId="{48CEEA33-B961-463A-9C70-47AD8E49A04A}" srcOrd="2" destOrd="0" presId="urn:microsoft.com/office/officeart/2008/layout/LinedList"/>
    <dgm:cxn modelId="{6F5A7CE5-262B-4D86-9819-4A87EB7E68E1}" type="presParOf" srcId="{5DD39DE2-E7AA-428F-84D1-853DA4BD2ED2}" destId="{0A0D4A37-56E0-498B-8771-79A28FE6C8BB}" srcOrd="3" destOrd="0" presId="urn:microsoft.com/office/officeart/2008/layout/LinedList"/>
    <dgm:cxn modelId="{1DEBAA39-BFE8-42D5-9C34-812BB69E1C3A}" type="presParOf" srcId="{0A0D4A37-56E0-498B-8771-79A28FE6C8BB}" destId="{CBEFA7FA-708C-4A49-A8F3-A6EC6147328C}" srcOrd="0" destOrd="0" presId="urn:microsoft.com/office/officeart/2008/layout/LinedList"/>
    <dgm:cxn modelId="{63F96B21-D5A3-45CC-B774-CC67916E59FD}" type="presParOf" srcId="{0A0D4A37-56E0-498B-8771-79A28FE6C8BB}" destId="{72F865C5-6888-4640-B84D-078E2D7D51E7}" srcOrd="1" destOrd="0" presId="urn:microsoft.com/office/officeart/2008/layout/LinedList"/>
    <dgm:cxn modelId="{F3C26B37-9458-40DA-92E0-F270ABD9FC02}" type="presParOf" srcId="{5DD39DE2-E7AA-428F-84D1-853DA4BD2ED2}" destId="{FCD3A167-E0D3-48A6-9422-606D683B6FAB}" srcOrd="4" destOrd="0" presId="urn:microsoft.com/office/officeart/2008/layout/LinedList"/>
    <dgm:cxn modelId="{A4DBDE4E-BD19-4009-9059-8D40E6C95FB5}" type="presParOf" srcId="{5DD39DE2-E7AA-428F-84D1-853DA4BD2ED2}" destId="{F97E521E-8D43-48C2-B07C-D51BED84B7B1}" srcOrd="5" destOrd="0" presId="urn:microsoft.com/office/officeart/2008/layout/LinedList"/>
    <dgm:cxn modelId="{D75EE936-E21B-44D2-A805-BD834DF5388B}" type="presParOf" srcId="{F97E521E-8D43-48C2-B07C-D51BED84B7B1}" destId="{36D1EA97-ABFC-403D-85D5-A9D3EEE45B1E}" srcOrd="0" destOrd="0" presId="urn:microsoft.com/office/officeart/2008/layout/LinedList"/>
    <dgm:cxn modelId="{DAC3C890-A274-487C-BD82-C1B12EDD7DF9}" type="presParOf" srcId="{F97E521E-8D43-48C2-B07C-D51BED84B7B1}" destId="{C3DD8143-808A-42D6-B99E-C1820A606404}" srcOrd="1" destOrd="0" presId="urn:microsoft.com/office/officeart/2008/layout/LinedList"/>
    <dgm:cxn modelId="{A292DB0E-F686-48D2-946B-1EBF2D374624}" type="presParOf" srcId="{5DD39DE2-E7AA-428F-84D1-853DA4BD2ED2}" destId="{9CFFD590-53FA-4AA1-ACE9-B68600FAC991}" srcOrd="6" destOrd="0" presId="urn:microsoft.com/office/officeart/2008/layout/LinedList"/>
    <dgm:cxn modelId="{56FF24A4-E5D8-43C1-86E2-8489C29268E0}" type="presParOf" srcId="{5DD39DE2-E7AA-428F-84D1-853DA4BD2ED2}" destId="{EE926BA2-7842-46D2-B3C0-1C0F54EA6006}" srcOrd="7" destOrd="0" presId="urn:microsoft.com/office/officeart/2008/layout/LinedList"/>
    <dgm:cxn modelId="{3CC03B44-F72B-43AB-BA90-B16C07FB2BBD}" type="presParOf" srcId="{EE926BA2-7842-46D2-B3C0-1C0F54EA6006}" destId="{D21CD6D5-94E3-4F30-B654-D84393953DAD}" srcOrd="0" destOrd="0" presId="urn:microsoft.com/office/officeart/2008/layout/LinedList"/>
    <dgm:cxn modelId="{DB1FD1C1-AC7D-40F1-A498-1A95C774C83C}" type="presParOf" srcId="{EE926BA2-7842-46D2-B3C0-1C0F54EA6006}" destId="{F55C5829-C72C-40BC-B0C0-0A1802AADA7B}"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A66772-F185-4D58-B8BB-E9370D7A7A2B}"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C21CB77D-F1EB-4E0F-B988-57B072A87915}">
      <dgm:prSet/>
      <dgm:spPr/>
      <dgm:t>
        <a:bodyPr/>
        <a:lstStyle/>
        <a:p>
          <a:pPr algn="ctr"/>
          <a:r>
            <a:rPr lang="en-US" dirty="0"/>
            <a:t>Adopted in Seven Days</a:t>
          </a:r>
        </a:p>
      </dgm:t>
    </dgm:pt>
    <dgm:pt modelId="{28E1AB24-49FE-4A7B-91C8-275DEEC0CB9A}" type="parTrans" cxnId="{6E0A407F-EBC1-4D01-BF3C-F2522077C3EB}">
      <dgm:prSet/>
      <dgm:spPr/>
      <dgm:t>
        <a:bodyPr/>
        <a:lstStyle/>
        <a:p>
          <a:pPr algn="ctr"/>
          <a:endParaRPr lang="en-US"/>
        </a:p>
      </dgm:t>
    </dgm:pt>
    <dgm:pt modelId="{82082114-FBA7-438B-8A8B-B6E4C716BB39}" type="sibTrans" cxnId="{6E0A407F-EBC1-4D01-BF3C-F2522077C3EB}">
      <dgm:prSet/>
      <dgm:spPr/>
      <dgm:t>
        <a:bodyPr/>
        <a:lstStyle/>
        <a:p>
          <a:pPr algn="ctr"/>
          <a:endParaRPr lang="en-US"/>
        </a:p>
      </dgm:t>
    </dgm:pt>
    <dgm:pt modelId="{5E252435-6FFB-4133-93DD-5575E1E18D45}" type="pres">
      <dgm:prSet presAssocID="{01A66772-F185-4D58-B8BB-E9370D7A7A2B}" presName="vert0" presStyleCnt="0">
        <dgm:presLayoutVars>
          <dgm:dir/>
          <dgm:animOne val="branch"/>
          <dgm:animLvl val="lvl"/>
        </dgm:presLayoutVars>
      </dgm:prSet>
      <dgm:spPr/>
    </dgm:pt>
    <dgm:pt modelId="{B7FC4B17-C8F8-4EF4-89E1-25B9BAE3CCC2}" type="pres">
      <dgm:prSet presAssocID="{C21CB77D-F1EB-4E0F-B988-57B072A87915}" presName="thickLine" presStyleLbl="alignNode1" presStyleIdx="0" presStyleCnt="1"/>
      <dgm:spPr/>
    </dgm:pt>
    <dgm:pt modelId="{8CB3D8F0-4D22-497B-A845-B288212AF905}" type="pres">
      <dgm:prSet presAssocID="{C21CB77D-F1EB-4E0F-B988-57B072A87915}" presName="horz1" presStyleCnt="0"/>
      <dgm:spPr/>
    </dgm:pt>
    <dgm:pt modelId="{FC1DA483-4D18-498E-93B2-6CACA5DD0B95}" type="pres">
      <dgm:prSet presAssocID="{C21CB77D-F1EB-4E0F-B988-57B072A87915}" presName="tx1" presStyleLbl="revTx" presStyleIdx="0" presStyleCnt="1"/>
      <dgm:spPr/>
    </dgm:pt>
    <dgm:pt modelId="{97C910A4-2985-4201-A505-D8AC0C3DDD1B}" type="pres">
      <dgm:prSet presAssocID="{C21CB77D-F1EB-4E0F-B988-57B072A87915}" presName="vert1" presStyleCnt="0"/>
      <dgm:spPr/>
    </dgm:pt>
  </dgm:ptLst>
  <dgm:cxnLst>
    <dgm:cxn modelId="{3D62214C-2371-4508-8CA9-E65C7D8FA3C0}" type="presOf" srcId="{C21CB77D-F1EB-4E0F-B988-57B072A87915}" destId="{FC1DA483-4D18-498E-93B2-6CACA5DD0B95}" srcOrd="0" destOrd="0" presId="urn:microsoft.com/office/officeart/2008/layout/LinedList"/>
    <dgm:cxn modelId="{6E0A407F-EBC1-4D01-BF3C-F2522077C3EB}" srcId="{01A66772-F185-4D58-B8BB-E9370D7A7A2B}" destId="{C21CB77D-F1EB-4E0F-B988-57B072A87915}" srcOrd="0" destOrd="0" parTransId="{28E1AB24-49FE-4A7B-91C8-275DEEC0CB9A}" sibTransId="{82082114-FBA7-438B-8A8B-B6E4C716BB39}"/>
    <dgm:cxn modelId="{371495CF-5479-4463-BC77-1A417A82CBC2}" type="presOf" srcId="{01A66772-F185-4D58-B8BB-E9370D7A7A2B}" destId="{5E252435-6FFB-4133-93DD-5575E1E18D45}" srcOrd="0" destOrd="0" presId="urn:microsoft.com/office/officeart/2008/layout/LinedList"/>
    <dgm:cxn modelId="{D06536BA-1CD0-4765-8B84-0DCAEC2B1B3D}" type="presParOf" srcId="{5E252435-6FFB-4133-93DD-5575E1E18D45}" destId="{B7FC4B17-C8F8-4EF4-89E1-25B9BAE3CCC2}" srcOrd="0" destOrd="0" presId="urn:microsoft.com/office/officeart/2008/layout/LinedList"/>
    <dgm:cxn modelId="{727E3CF0-F244-42AE-8DA2-50B022BD9935}" type="presParOf" srcId="{5E252435-6FFB-4133-93DD-5575E1E18D45}" destId="{8CB3D8F0-4D22-497B-A845-B288212AF905}" srcOrd="1" destOrd="0" presId="urn:microsoft.com/office/officeart/2008/layout/LinedList"/>
    <dgm:cxn modelId="{F52428FC-2D34-400C-8D7D-9A8F1CC25873}" type="presParOf" srcId="{8CB3D8F0-4D22-497B-A845-B288212AF905}" destId="{FC1DA483-4D18-498E-93B2-6CACA5DD0B95}" srcOrd="0" destOrd="0" presId="urn:microsoft.com/office/officeart/2008/layout/LinedList"/>
    <dgm:cxn modelId="{2F801060-FC16-405E-AF36-1E3D44864316}" type="presParOf" srcId="{8CB3D8F0-4D22-497B-A845-B288212AF905}" destId="{97C910A4-2985-4201-A505-D8AC0C3DDD1B}"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1A66772-F185-4D58-B8BB-E9370D7A7A2B}" type="doc">
      <dgm:prSet loTypeId="urn:microsoft.com/office/officeart/2008/layout/LinedList" loCatId="list" qsTypeId="urn:microsoft.com/office/officeart/2005/8/quickstyle/simple2" qsCatId="simple" csTypeId="urn:microsoft.com/office/officeart/2005/8/colors/accent0_3" csCatId="mainScheme" phldr="1"/>
      <dgm:spPr/>
      <dgm:t>
        <a:bodyPr/>
        <a:lstStyle/>
        <a:p>
          <a:endParaRPr lang="en-US"/>
        </a:p>
      </dgm:t>
    </dgm:pt>
    <dgm:pt modelId="{C21CB77D-F1EB-4E0F-B988-57B072A87915}">
      <dgm:prSet/>
      <dgm:spPr/>
      <dgm:t>
        <a:bodyPr/>
        <a:lstStyle/>
        <a:p>
          <a:r>
            <a:rPr lang="en-US" dirty="0"/>
            <a:t>Adoption Channels</a:t>
          </a:r>
        </a:p>
      </dgm:t>
    </dgm:pt>
    <dgm:pt modelId="{28E1AB24-49FE-4A7B-91C8-275DEEC0CB9A}" type="parTrans" cxnId="{6E0A407F-EBC1-4D01-BF3C-F2522077C3EB}">
      <dgm:prSet/>
      <dgm:spPr/>
      <dgm:t>
        <a:bodyPr/>
        <a:lstStyle/>
        <a:p>
          <a:pPr algn="ctr"/>
          <a:endParaRPr lang="en-US"/>
        </a:p>
      </dgm:t>
    </dgm:pt>
    <dgm:pt modelId="{82082114-FBA7-438B-8A8B-B6E4C716BB39}" type="sibTrans" cxnId="{6E0A407F-EBC1-4D01-BF3C-F2522077C3EB}">
      <dgm:prSet/>
      <dgm:spPr/>
      <dgm:t>
        <a:bodyPr/>
        <a:lstStyle/>
        <a:p>
          <a:endParaRPr lang="en-US"/>
        </a:p>
      </dgm:t>
    </dgm:pt>
    <dgm:pt modelId="{7ED93BDA-24A6-479E-9F5A-3D25572FC71F}" type="pres">
      <dgm:prSet presAssocID="{01A66772-F185-4D58-B8BB-E9370D7A7A2B}" presName="vert0" presStyleCnt="0">
        <dgm:presLayoutVars>
          <dgm:dir/>
          <dgm:animOne val="branch"/>
          <dgm:animLvl val="lvl"/>
        </dgm:presLayoutVars>
      </dgm:prSet>
      <dgm:spPr/>
    </dgm:pt>
    <dgm:pt modelId="{F4FFF241-F8FE-4AF8-89FA-53EB34026EEB}" type="pres">
      <dgm:prSet presAssocID="{C21CB77D-F1EB-4E0F-B988-57B072A87915}" presName="thickLine" presStyleLbl="alignNode1" presStyleIdx="0" presStyleCnt="1"/>
      <dgm:spPr/>
    </dgm:pt>
    <dgm:pt modelId="{283AF3DC-9D5F-4580-9EC9-33AB2CD2030F}" type="pres">
      <dgm:prSet presAssocID="{C21CB77D-F1EB-4E0F-B988-57B072A87915}" presName="horz1" presStyleCnt="0"/>
      <dgm:spPr/>
    </dgm:pt>
    <dgm:pt modelId="{5A840C55-2D63-4DD7-9F48-D405F1BAC4BD}" type="pres">
      <dgm:prSet presAssocID="{C21CB77D-F1EB-4E0F-B988-57B072A87915}" presName="tx1" presStyleLbl="revTx" presStyleIdx="0" presStyleCnt="1"/>
      <dgm:spPr/>
    </dgm:pt>
    <dgm:pt modelId="{2A98085B-D37A-40F6-805F-38122C7447AE}" type="pres">
      <dgm:prSet presAssocID="{C21CB77D-F1EB-4E0F-B988-57B072A87915}" presName="vert1" presStyleCnt="0"/>
      <dgm:spPr/>
    </dgm:pt>
  </dgm:ptLst>
  <dgm:cxnLst>
    <dgm:cxn modelId="{E15CD030-25BF-48E7-8FC3-17F73745B27D}" type="presOf" srcId="{C21CB77D-F1EB-4E0F-B988-57B072A87915}" destId="{5A840C55-2D63-4DD7-9F48-D405F1BAC4BD}" srcOrd="0" destOrd="0" presId="urn:microsoft.com/office/officeart/2008/layout/LinedList"/>
    <dgm:cxn modelId="{6E0A407F-EBC1-4D01-BF3C-F2522077C3EB}" srcId="{01A66772-F185-4D58-B8BB-E9370D7A7A2B}" destId="{C21CB77D-F1EB-4E0F-B988-57B072A87915}" srcOrd="0" destOrd="0" parTransId="{28E1AB24-49FE-4A7B-91C8-275DEEC0CB9A}" sibTransId="{82082114-FBA7-438B-8A8B-B6E4C716BB39}"/>
    <dgm:cxn modelId="{41F12484-7324-44C2-B432-52B0CB34F390}" type="presOf" srcId="{01A66772-F185-4D58-B8BB-E9370D7A7A2B}" destId="{7ED93BDA-24A6-479E-9F5A-3D25572FC71F}" srcOrd="0" destOrd="0" presId="urn:microsoft.com/office/officeart/2008/layout/LinedList"/>
    <dgm:cxn modelId="{A09B9FE6-2086-4569-A0D0-B4283181A6BC}" type="presParOf" srcId="{7ED93BDA-24A6-479E-9F5A-3D25572FC71F}" destId="{F4FFF241-F8FE-4AF8-89FA-53EB34026EEB}" srcOrd="0" destOrd="0" presId="urn:microsoft.com/office/officeart/2008/layout/LinedList"/>
    <dgm:cxn modelId="{8A6C02AD-F89B-49BF-B452-78543AB25024}" type="presParOf" srcId="{7ED93BDA-24A6-479E-9F5A-3D25572FC71F}" destId="{283AF3DC-9D5F-4580-9EC9-33AB2CD2030F}" srcOrd="1" destOrd="0" presId="urn:microsoft.com/office/officeart/2008/layout/LinedList"/>
    <dgm:cxn modelId="{AC430F0E-A65A-4EB9-B88F-E7BE9D820913}" type="presParOf" srcId="{283AF3DC-9D5F-4580-9EC9-33AB2CD2030F}" destId="{5A840C55-2D63-4DD7-9F48-D405F1BAC4BD}" srcOrd="0" destOrd="0" presId="urn:microsoft.com/office/officeart/2008/layout/LinedList"/>
    <dgm:cxn modelId="{D8BCC666-12B8-4A1E-9C8E-0AA474BF87C1}" type="presParOf" srcId="{283AF3DC-9D5F-4580-9EC9-33AB2CD2030F}" destId="{2A98085B-D37A-40F6-805F-38122C7447AE}"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1A66772-F185-4D58-B8BB-E9370D7A7A2B}"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40FC4FFE-8987-4A26-B7F4-8A516F18ADAE}">
      <dgm:prSet/>
      <dgm:spPr/>
      <dgm:t>
        <a:bodyPr/>
        <a:lstStyle/>
        <a:p>
          <a:r>
            <a:rPr lang="en-US"/>
            <a:t>Timely Adoption</a:t>
          </a:r>
          <a:endParaRPr lang="en-US" dirty="0"/>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38EEAAF5-FC79-4DF3-9B2C-9EA68A072C9A}">
      <dgm:prSet/>
      <dgm:spPr/>
      <dgm:t>
        <a:bodyPr/>
        <a:lstStyle/>
        <a:p>
          <a:pPr>
            <a:buFont typeface="Symbol" panose="05050102010706020507" pitchFamily="18" charset="2"/>
            <a:buChar char=""/>
          </a:pPr>
          <a:r>
            <a:rPr lang="en-US"/>
            <a:t>Predict whether an animal was adopted within 7 days of intake</a:t>
          </a:r>
          <a:endParaRPr lang="en-US" dirty="0"/>
        </a:p>
      </dgm:t>
    </dgm:pt>
    <dgm:pt modelId="{EB285449-97D1-4B6F-B0A9-4F3CB6EF5D2E}" type="parTrans" cxnId="{936FB9AB-09C9-4627-9BE7-7D2C0C07D4E1}">
      <dgm:prSet/>
      <dgm:spPr/>
      <dgm:t>
        <a:bodyPr/>
        <a:lstStyle/>
        <a:p>
          <a:endParaRPr lang="en-US"/>
        </a:p>
      </dgm:t>
    </dgm:pt>
    <dgm:pt modelId="{AE59C9CE-80AA-4E54-9F4E-3682907BA63D}" type="sibTrans" cxnId="{936FB9AB-09C9-4627-9BE7-7D2C0C07D4E1}">
      <dgm:prSet/>
      <dgm:spPr/>
      <dgm:t>
        <a:bodyPr/>
        <a:lstStyle/>
        <a:p>
          <a:endParaRPr lang="en-US"/>
        </a:p>
      </dgm:t>
    </dgm:pt>
    <dgm:pt modelId="{610ECB8F-33AE-49BB-A059-D15598A50A4C}">
      <dgm:prSet/>
      <dgm:spPr/>
      <dgm:t>
        <a:bodyPr/>
        <a:lstStyle/>
        <a:p>
          <a:r>
            <a:rPr lang="en-US"/>
            <a:t>Adoption Channel</a:t>
          </a:r>
          <a:endParaRPr lang="en-US" dirty="0"/>
        </a:p>
      </dgm:t>
    </dgm:pt>
    <dgm:pt modelId="{EAA88BBA-2723-47D9-B442-5DBB3A79A0D6}" type="parTrans" cxnId="{6C2C4EC1-6520-45C1-9AF8-2F2773F910EA}">
      <dgm:prSet/>
      <dgm:spPr/>
      <dgm:t>
        <a:bodyPr/>
        <a:lstStyle/>
        <a:p>
          <a:endParaRPr lang="en-US"/>
        </a:p>
      </dgm:t>
    </dgm:pt>
    <dgm:pt modelId="{9A131D01-F92E-4E33-845A-9B82D69D10C1}" type="sibTrans" cxnId="{6C2C4EC1-6520-45C1-9AF8-2F2773F910EA}">
      <dgm:prSet/>
      <dgm:spPr/>
      <dgm:t>
        <a:bodyPr/>
        <a:lstStyle/>
        <a:p>
          <a:endParaRPr lang="en-US"/>
        </a:p>
      </dgm:t>
    </dgm:pt>
    <dgm:pt modelId="{6539C8D4-A392-44A6-A23F-087508B56624}">
      <dgm:prSet/>
      <dgm:spPr/>
      <dgm:t>
        <a:bodyPr/>
        <a:lstStyle/>
        <a:p>
          <a:pPr>
            <a:buFont typeface="Symbol" panose="05050102010706020507" pitchFamily="18" charset="2"/>
            <a:buChar char=""/>
          </a:pPr>
          <a:r>
            <a:rPr lang="en-US"/>
            <a:t>A Support Vector Classifier was used with the kernel parameter set to linear, the class weight equal to balanced and probability as true.</a:t>
          </a:r>
        </a:p>
      </dgm:t>
    </dgm:pt>
    <dgm:pt modelId="{B3945EF1-E984-4156-A00C-68EDF9BAF7E5}" type="parTrans" cxnId="{A593548E-DD86-498B-A78A-4175C4A5500C}">
      <dgm:prSet/>
      <dgm:spPr/>
      <dgm:t>
        <a:bodyPr/>
        <a:lstStyle/>
        <a:p>
          <a:endParaRPr lang="en-US"/>
        </a:p>
      </dgm:t>
    </dgm:pt>
    <dgm:pt modelId="{C1E8F18E-E58D-4F76-B5A3-F871E23A7E7B}" type="sibTrans" cxnId="{A593548E-DD86-498B-A78A-4175C4A5500C}">
      <dgm:prSet/>
      <dgm:spPr/>
      <dgm:t>
        <a:bodyPr/>
        <a:lstStyle/>
        <a:p>
          <a:endParaRPr lang="en-US"/>
        </a:p>
      </dgm:t>
    </dgm:pt>
    <dgm:pt modelId="{978FE55F-CE58-4619-B169-3B3770C13D91}">
      <dgm:prSet/>
      <dgm:spPr/>
      <dgm:t>
        <a:bodyPr/>
        <a:lstStyle/>
        <a:p>
          <a:pPr>
            <a:buFont typeface="Symbol" panose="05050102010706020507" pitchFamily="18" charset="2"/>
            <a:buChar char=""/>
          </a:pPr>
          <a:r>
            <a:rPr lang="en-US"/>
            <a:t>A Random Forest ensemble method was used with the class weight set to balanced and max depths of 3, 5, and 8.</a:t>
          </a:r>
        </a:p>
      </dgm:t>
    </dgm:pt>
    <dgm:pt modelId="{E189759F-4382-44B1-A04A-FF719D37EBD0}" type="parTrans" cxnId="{1A2A3B05-CC33-45F9-BB97-0A75508B1E33}">
      <dgm:prSet/>
      <dgm:spPr/>
      <dgm:t>
        <a:bodyPr/>
        <a:lstStyle/>
        <a:p>
          <a:endParaRPr lang="en-US"/>
        </a:p>
      </dgm:t>
    </dgm:pt>
    <dgm:pt modelId="{9AD0E746-93FA-4505-8692-10FF44B51B10}" type="sibTrans" cxnId="{1A2A3B05-CC33-45F9-BB97-0A75508B1E33}">
      <dgm:prSet/>
      <dgm:spPr/>
      <dgm:t>
        <a:bodyPr/>
        <a:lstStyle/>
        <a:p>
          <a:endParaRPr lang="en-US"/>
        </a:p>
      </dgm:t>
    </dgm:pt>
    <dgm:pt modelId="{5870213B-2ED2-4945-AEAE-0329DC08E794}">
      <dgm:prSet/>
      <dgm:spPr/>
      <dgm:t>
        <a:bodyPr/>
        <a:lstStyle/>
        <a:p>
          <a:pPr>
            <a:buFont typeface="Symbol" panose="05050102010706020507" pitchFamily="18" charset="2"/>
            <a:buChar char=""/>
          </a:pPr>
          <a:r>
            <a:rPr lang="en-US"/>
            <a:t>A Logistic Regression model with upsampling and downsampling on the target class and scaling using StandardScaler. </a:t>
          </a:r>
          <a:endParaRPr lang="en-US" dirty="0"/>
        </a:p>
      </dgm:t>
    </dgm:pt>
    <dgm:pt modelId="{18124B89-4898-4947-B256-4629713414EC}" type="parTrans" cxnId="{485FFA5B-6813-4AE0-98D3-9FD506AFA4DF}">
      <dgm:prSet/>
      <dgm:spPr/>
      <dgm:t>
        <a:bodyPr/>
        <a:lstStyle/>
        <a:p>
          <a:endParaRPr lang="en-US"/>
        </a:p>
      </dgm:t>
    </dgm:pt>
    <dgm:pt modelId="{0244DE46-AC62-49B2-8B55-AB47A9494907}" type="sibTrans" cxnId="{485FFA5B-6813-4AE0-98D3-9FD506AFA4DF}">
      <dgm:prSet/>
      <dgm:spPr/>
      <dgm:t>
        <a:bodyPr/>
        <a:lstStyle/>
        <a:p>
          <a:endParaRPr lang="en-US"/>
        </a:p>
      </dgm:t>
    </dgm:pt>
    <dgm:pt modelId="{1D556B76-C2ED-4944-8CDE-241AAD368B50}">
      <dgm:prSet/>
      <dgm:spPr/>
      <dgm:t>
        <a:bodyPr/>
        <a:lstStyle/>
        <a:p>
          <a:pPr>
            <a:lnSpc>
              <a:spcPct val="100000"/>
            </a:lnSpc>
          </a:pPr>
          <a:r>
            <a:rPr lang="en-US" dirty="0"/>
            <a:t>Predict the adoption channel that is best suited for an animal</a:t>
          </a:r>
        </a:p>
      </dgm:t>
    </dgm:pt>
    <dgm:pt modelId="{F49D580F-0D46-4293-A5FB-03B4AF5007CB}" type="parTrans" cxnId="{A6C2CE1B-2E98-4E0F-AB8E-A313ADBB1E61}">
      <dgm:prSet/>
      <dgm:spPr/>
      <dgm:t>
        <a:bodyPr/>
        <a:lstStyle/>
        <a:p>
          <a:endParaRPr lang="en-US"/>
        </a:p>
      </dgm:t>
    </dgm:pt>
    <dgm:pt modelId="{BC3B8F70-77DF-449F-9178-FD8B8716E9F5}" type="sibTrans" cxnId="{A6C2CE1B-2E98-4E0F-AB8E-A313ADBB1E61}">
      <dgm:prSet/>
      <dgm:spPr/>
      <dgm:t>
        <a:bodyPr/>
        <a:lstStyle/>
        <a:p>
          <a:endParaRPr lang="en-US"/>
        </a:p>
      </dgm:t>
    </dgm:pt>
    <dgm:pt modelId="{22F936D5-8BAA-436D-AA41-78785A045F87}">
      <dgm:prSet/>
      <dgm:spPr/>
      <dgm:t>
        <a:bodyPr/>
        <a:lstStyle/>
        <a:p>
          <a:pPr>
            <a:buFont typeface="Symbol" panose="05050102010706020507" pitchFamily="18" charset="2"/>
            <a:buChar char=""/>
          </a:pPr>
          <a:r>
            <a:rPr lang="en-US" dirty="0"/>
            <a:t>Three decision tree classifiers were built with depths of 3, 5, and 8 using SMOTE to resample based on the target variable. </a:t>
          </a:r>
        </a:p>
      </dgm:t>
    </dgm:pt>
    <dgm:pt modelId="{02B480E8-1DB1-492D-8962-B60A44D9139B}" type="parTrans" cxnId="{7C0A49F6-6B66-4FD9-A948-7360227CB6C3}">
      <dgm:prSet/>
      <dgm:spPr/>
      <dgm:t>
        <a:bodyPr/>
        <a:lstStyle/>
        <a:p>
          <a:endParaRPr lang="en-US"/>
        </a:p>
      </dgm:t>
    </dgm:pt>
    <dgm:pt modelId="{F7FF1EFA-B720-4B12-B88A-7A6B77D9140D}" type="sibTrans" cxnId="{7C0A49F6-6B66-4FD9-A948-7360227CB6C3}">
      <dgm:prSet/>
      <dgm:spPr/>
      <dgm:t>
        <a:bodyPr/>
        <a:lstStyle/>
        <a:p>
          <a:endParaRPr lang="en-US"/>
        </a:p>
      </dgm:t>
    </dgm:pt>
    <dgm:pt modelId="{6EA31DB7-AC77-4B30-80A0-D7A7D71BB0A8}">
      <dgm:prSet/>
      <dgm:spPr/>
      <dgm:t>
        <a:bodyPr/>
        <a:lstStyle/>
        <a:p>
          <a:pPr>
            <a:buFont typeface="Symbol" panose="05050102010706020507" pitchFamily="18" charset="2"/>
            <a:buChar char=""/>
          </a:pPr>
          <a:r>
            <a:rPr lang="en-US"/>
            <a:t>Three random forest ensemble classifiers were built using the class weight of balanced to handle imbalanced classes with maximum depths of 3, 5, and 8. </a:t>
          </a:r>
        </a:p>
      </dgm:t>
    </dgm:pt>
    <dgm:pt modelId="{8FCE3B0E-9A83-4DE3-827D-5D1AB6895DC1}" type="parTrans" cxnId="{777C52A3-83FD-426E-BA36-BBDFC57AA90C}">
      <dgm:prSet/>
      <dgm:spPr/>
      <dgm:t>
        <a:bodyPr/>
        <a:lstStyle/>
        <a:p>
          <a:endParaRPr lang="en-US"/>
        </a:p>
      </dgm:t>
    </dgm:pt>
    <dgm:pt modelId="{E1545F6F-73F2-4CF2-9218-D0BFBFB9E4BD}" type="sibTrans" cxnId="{777C52A3-83FD-426E-BA36-BBDFC57AA90C}">
      <dgm:prSet/>
      <dgm:spPr/>
      <dgm:t>
        <a:bodyPr/>
        <a:lstStyle/>
        <a:p>
          <a:endParaRPr lang="en-US"/>
        </a:p>
      </dgm:t>
    </dgm:pt>
    <dgm:pt modelId="{51C3A69E-EBB0-4699-819F-6FF2F2B4AEF6}">
      <dgm:prSet/>
      <dgm:spPr/>
      <dgm:t>
        <a:bodyPr/>
        <a:lstStyle/>
        <a:p>
          <a:pPr>
            <a:buFont typeface="Symbol" panose="05050102010706020507" pitchFamily="18" charset="2"/>
            <a:buChar char=""/>
          </a:pPr>
          <a:r>
            <a:rPr lang="en-US"/>
            <a:t>K-Nearest neighbor was used with and without SMOTE resampling on the target variable.</a:t>
          </a:r>
        </a:p>
      </dgm:t>
    </dgm:pt>
    <dgm:pt modelId="{C0AE29D0-A59A-4446-BA33-959223C067B9}" type="parTrans" cxnId="{042918EF-DCE9-4250-AE82-8F9E4F4077DF}">
      <dgm:prSet/>
      <dgm:spPr/>
      <dgm:t>
        <a:bodyPr/>
        <a:lstStyle/>
        <a:p>
          <a:endParaRPr lang="en-US"/>
        </a:p>
      </dgm:t>
    </dgm:pt>
    <dgm:pt modelId="{50FAB412-C221-4F03-82E2-E725A63102FB}" type="sibTrans" cxnId="{042918EF-DCE9-4250-AE82-8F9E4F4077DF}">
      <dgm:prSet/>
      <dgm:spPr/>
      <dgm:t>
        <a:bodyPr/>
        <a:lstStyle/>
        <a:p>
          <a:endParaRPr lang="en-US"/>
        </a:p>
      </dgm:t>
    </dgm:pt>
    <dgm:pt modelId="{5AEDDBE1-E945-42E5-A1BA-C34802C1EECB}" type="pres">
      <dgm:prSet presAssocID="{01A66772-F185-4D58-B8BB-E9370D7A7A2B}" presName="Name0" presStyleCnt="0">
        <dgm:presLayoutVars>
          <dgm:dir/>
          <dgm:animLvl val="lvl"/>
          <dgm:resizeHandles val="exact"/>
        </dgm:presLayoutVars>
      </dgm:prSet>
      <dgm:spPr/>
    </dgm:pt>
    <dgm:pt modelId="{43C27CE3-F891-4854-A439-3BF7D2583350}" type="pres">
      <dgm:prSet presAssocID="{40FC4FFE-8987-4A26-B7F4-8A516F18ADAE}" presName="composite" presStyleCnt="0"/>
      <dgm:spPr/>
    </dgm:pt>
    <dgm:pt modelId="{A8465F39-01C3-49F7-AD9A-A886A7E987DC}" type="pres">
      <dgm:prSet presAssocID="{40FC4FFE-8987-4A26-B7F4-8A516F18ADAE}" presName="parTx" presStyleLbl="alignNode1" presStyleIdx="0" presStyleCnt="2">
        <dgm:presLayoutVars>
          <dgm:chMax val="0"/>
          <dgm:chPref val="0"/>
          <dgm:bulletEnabled val="1"/>
        </dgm:presLayoutVars>
      </dgm:prSet>
      <dgm:spPr/>
    </dgm:pt>
    <dgm:pt modelId="{215001EF-ABDF-44F3-BA1E-9D7C3F188DE9}" type="pres">
      <dgm:prSet presAssocID="{40FC4FFE-8987-4A26-B7F4-8A516F18ADAE}" presName="desTx" presStyleLbl="alignAccFollowNode1" presStyleIdx="0" presStyleCnt="2">
        <dgm:presLayoutVars>
          <dgm:bulletEnabled val="1"/>
        </dgm:presLayoutVars>
      </dgm:prSet>
      <dgm:spPr/>
    </dgm:pt>
    <dgm:pt modelId="{A3149AF6-5935-404A-9C22-166570EAF480}" type="pres">
      <dgm:prSet presAssocID="{5B62599A-5C9B-48E7-896E-EA782AC60C8B}" presName="space" presStyleCnt="0"/>
      <dgm:spPr/>
    </dgm:pt>
    <dgm:pt modelId="{78F19C8C-D265-4821-ABE5-E1D73432B139}" type="pres">
      <dgm:prSet presAssocID="{610ECB8F-33AE-49BB-A059-D15598A50A4C}" presName="composite" presStyleCnt="0"/>
      <dgm:spPr/>
    </dgm:pt>
    <dgm:pt modelId="{A5FA01DD-8090-429A-BAFF-8CB81FD6215E}" type="pres">
      <dgm:prSet presAssocID="{610ECB8F-33AE-49BB-A059-D15598A50A4C}" presName="parTx" presStyleLbl="alignNode1" presStyleIdx="1" presStyleCnt="2">
        <dgm:presLayoutVars>
          <dgm:chMax val="0"/>
          <dgm:chPref val="0"/>
          <dgm:bulletEnabled val="1"/>
        </dgm:presLayoutVars>
      </dgm:prSet>
      <dgm:spPr/>
    </dgm:pt>
    <dgm:pt modelId="{CEEA4AD0-EC3D-4BA3-94DE-39EB96B729AB}" type="pres">
      <dgm:prSet presAssocID="{610ECB8F-33AE-49BB-A059-D15598A50A4C}" presName="desTx" presStyleLbl="alignAccFollowNode1" presStyleIdx="1" presStyleCnt="2">
        <dgm:presLayoutVars>
          <dgm:bulletEnabled val="1"/>
        </dgm:presLayoutVars>
      </dgm:prSet>
      <dgm:spPr/>
    </dgm:pt>
  </dgm:ptLst>
  <dgm:cxnLst>
    <dgm:cxn modelId="{1A2A3B05-CC33-45F9-BB97-0A75508B1E33}" srcId="{40FC4FFE-8987-4A26-B7F4-8A516F18ADAE}" destId="{978FE55F-CE58-4619-B169-3B3770C13D91}" srcOrd="3" destOrd="0" parTransId="{E189759F-4382-44B1-A04A-FF719D37EBD0}" sibTransId="{9AD0E746-93FA-4505-8692-10FF44B51B10}"/>
    <dgm:cxn modelId="{CC4C6306-472C-4552-B231-B17AEFEBD21C}" type="presOf" srcId="{610ECB8F-33AE-49BB-A059-D15598A50A4C}" destId="{A5FA01DD-8090-429A-BAFF-8CB81FD6215E}" srcOrd="0" destOrd="0" presId="urn:microsoft.com/office/officeart/2005/8/layout/hList1"/>
    <dgm:cxn modelId="{A6C2CE1B-2E98-4E0F-AB8E-A313ADBB1E61}" srcId="{610ECB8F-33AE-49BB-A059-D15598A50A4C}" destId="{1D556B76-C2ED-4944-8CDE-241AAD368B50}" srcOrd="0" destOrd="0" parTransId="{F49D580F-0D46-4293-A5FB-03B4AF5007CB}" sibTransId="{BC3B8F70-77DF-449F-9178-FD8B8716E9F5}"/>
    <dgm:cxn modelId="{CC03FF23-8198-4817-9205-007DF1B984BB}" type="presOf" srcId="{978FE55F-CE58-4619-B169-3B3770C13D91}" destId="{215001EF-ABDF-44F3-BA1E-9D7C3F188DE9}" srcOrd="0" destOrd="3" presId="urn:microsoft.com/office/officeart/2005/8/layout/hList1"/>
    <dgm:cxn modelId="{55610124-463F-43F3-BFE4-CE331C7DE108}" type="presOf" srcId="{51C3A69E-EBB0-4699-819F-6FF2F2B4AEF6}" destId="{CEEA4AD0-EC3D-4BA3-94DE-39EB96B729AB}" srcOrd="0" destOrd="3" presId="urn:microsoft.com/office/officeart/2005/8/layout/hList1"/>
    <dgm:cxn modelId="{9F65B133-508C-4C73-94AB-426548CF01FC}" type="presOf" srcId="{38EEAAF5-FC79-4DF3-9B2C-9EA68A072C9A}" destId="{215001EF-ABDF-44F3-BA1E-9D7C3F188DE9}" srcOrd="0" destOrd="0" presId="urn:microsoft.com/office/officeart/2005/8/layout/hList1"/>
    <dgm:cxn modelId="{485FFA5B-6813-4AE0-98D3-9FD506AFA4DF}" srcId="{40FC4FFE-8987-4A26-B7F4-8A516F18ADAE}" destId="{5870213B-2ED2-4945-AEAE-0329DC08E794}" srcOrd="1" destOrd="0" parTransId="{18124B89-4898-4947-B256-4629713414EC}" sibTransId="{0244DE46-AC62-49B2-8B55-AB47A9494907}"/>
    <dgm:cxn modelId="{C7AD8469-3C68-4AF9-AB82-79B0043AA120}" srcId="{01A66772-F185-4D58-B8BB-E9370D7A7A2B}" destId="{40FC4FFE-8987-4A26-B7F4-8A516F18ADAE}" srcOrd="0" destOrd="0" parTransId="{CAD7EF86-FB23-41F6-BF42-040B36DEFDB1}" sibTransId="{5B62599A-5C9B-48E7-896E-EA782AC60C8B}"/>
    <dgm:cxn modelId="{42772E4E-79FA-4183-B23A-55501103C53E}" type="presOf" srcId="{6EA31DB7-AC77-4B30-80A0-D7A7D71BB0A8}" destId="{CEEA4AD0-EC3D-4BA3-94DE-39EB96B729AB}" srcOrd="0" destOrd="2" presId="urn:microsoft.com/office/officeart/2005/8/layout/hList1"/>
    <dgm:cxn modelId="{5FA7D76F-CD7C-40F2-BD94-BFEF99DF91BD}" type="presOf" srcId="{5870213B-2ED2-4945-AEAE-0329DC08E794}" destId="{215001EF-ABDF-44F3-BA1E-9D7C3F188DE9}" srcOrd="0" destOrd="1" presId="urn:microsoft.com/office/officeart/2005/8/layout/hList1"/>
    <dgm:cxn modelId="{A593548E-DD86-498B-A78A-4175C4A5500C}" srcId="{40FC4FFE-8987-4A26-B7F4-8A516F18ADAE}" destId="{6539C8D4-A392-44A6-A23F-087508B56624}" srcOrd="2" destOrd="0" parTransId="{B3945EF1-E984-4156-A00C-68EDF9BAF7E5}" sibTransId="{C1E8F18E-E58D-4F76-B5A3-F871E23A7E7B}"/>
    <dgm:cxn modelId="{777C52A3-83FD-426E-BA36-BBDFC57AA90C}" srcId="{610ECB8F-33AE-49BB-A059-D15598A50A4C}" destId="{6EA31DB7-AC77-4B30-80A0-D7A7D71BB0A8}" srcOrd="2" destOrd="0" parTransId="{8FCE3B0E-9A83-4DE3-827D-5D1AB6895DC1}" sibTransId="{E1545F6F-73F2-4CF2-9218-D0BFBFB9E4BD}"/>
    <dgm:cxn modelId="{936FB9AB-09C9-4627-9BE7-7D2C0C07D4E1}" srcId="{40FC4FFE-8987-4A26-B7F4-8A516F18ADAE}" destId="{38EEAAF5-FC79-4DF3-9B2C-9EA68A072C9A}" srcOrd="0" destOrd="0" parTransId="{EB285449-97D1-4B6F-B0A9-4F3CB6EF5D2E}" sibTransId="{AE59C9CE-80AA-4E54-9F4E-3682907BA63D}"/>
    <dgm:cxn modelId="{2D437BAF-D1E0-44D9-804D-673110F95BDA}" type="presOf" srcId="{6539C8D4-A392-44A6-A23F-087508B56624}" destId="{215001EF-ABDF-44F3-BA1E-9D7C3F188DE9}" srcOrd="0" destOrd="2" presId="urn:microsoft.com/office/officeart/2005/8/layout/hList1"/>
    <dgm:cxn modelId="{ADAD83B5-FBC1-4811-9A13-C5C6AC749186}" type="presOf" srcId="{1D556B76-C2ED-4944-8CDE-241AAD368B50}" destId="{CEEA4AD0-EC3D-4BA3-94DE-39EB96B729AB}" srcOrd="0" destOrd="0" presId="urn:microsoft.com/office/officeart/2005/8/layout/hList1"/>
    <dgm:cxn modelId="{6C2C4EC1-6520-45C1-9AF8-2F2773F910EA}" srcId="{01A66772-F185-4D58-B8BB-E9370D7A7A2B}" destId="{610ECB8F-33AE-49BB-A059-D15598A50A4C}" srcOrd="1" destOrd="0" parTransId="{EAA88BBA-2723-47D9-B442-5DBB3A79A0D6}" sibTransId="{9A131D01-F92E-4E33-845A-9B82D69D10C1}"/>
    <dgm:cxn modelId="{8F5EEBC3-058B-4A26-A49C-312D78DBE02A}" type="presOf" srcId="{01A66772-F185-4D58-B8BB-E9370D7A7A2B}" destId="{5AEDDBE1-E945-42E5-A1BA-C34802C1EECB}" srcOrd="0" destOrd="0" presId="urn:microsoft.com/office/officeart/2005/8/layout/hList1"/>
    <dgm:cxn modelId="{CCBF54D8-6B1D-4BFF-976D-D596F26ACB3F}" type="presOf" srcId="{22F936D5-8BAA-436D-AA41-78785A045F87}" destId="{CEEA4AD0-EC3D-4BA3-94DE-39EB96B729AB}" srcOrd="0" destOrd="1" presId="urn:microsoft.com/office/officeart/2005/8/layout/hList1"/>
    <dgm:cxn modelId="{D2C804DD-991D-4ED2-9AD3-9B545FB7D4BA}" type="presOf" srcId="{40FC4FFE-8987-4A26-B7F4-8A516F18ADAE}" destId="{A8465F39-01C3-49F7-AD9A-A886A7E987DC}" srcOrd="0" destOrd="0" presId="urn:microsoft.com/office/officeart/2005/8/layout/hList1"/>
    <dgm:cxn modelId="{042918EF-DCE9-4250-AE82-8F9E4F4077DF}" srcId="{610ECB8F-33AE-49BB-A059-D15598A50A4C}" destId="{51C3A69E-EBB0-4699-819F-6FF2F2B4AEF6}" srcOrd="3" destOrd="0" parTransId="{C0AE29D0-A59A-4446-BA33-959223C067B9}" sibTransId="{50FAB412-C221-4F03-82E2-E725A63102FB}"/>
    <dgm:cxn modelId="{7C0A49F6-6B66-4FD9-A948-7360227CB6C3}" srcId="{610ECB8F-33AE-49BB-A059-D15598A50A4C}" destId="{22F936D5-8BAA-436D-AA41-78785A045F87}" srcOrd="1" destOrd="0" parTransId="{02B480E8-1DB1-492D-8962-B60A44D9139B}" sibTransId="{F7FF1EFA-B720-4B12-B88A-7A6B77D9140D}"/>
    <dgm:cxn modelId="{F5CA0B45-7B24-404B-85D6-3C84517415FC}" type="presParOf" srcId="{5AEDDBE1-E945-42E5-A1BA-C34802C1EECB}" destId="{43C27CE3-F891-4854-A439-3BF7D2583350}" srcOrd="0" destOrd="0" presId="urn:microsoft.com/office/officeart/2005/8/layout/hList1"/>
    <dgm:cxn modelId="{A952E1AD-55DA-42FC-8252-4C32FF7F6F9A}" type="presParOf" srcId="{43C27CE3-F891-4854-A439-3BF7D2583350}" destId="{A8465F39-01C3-49F7-AD9A-A886A7E987DC}" srcOrd="0" destOrd="0" presId="urn:microsoft.com/office/officeart/2005/8/layout/hList1"/>
    <dgm:cxn modelId="{E5BB980F-D2D6-4367-9439-C63ACF58565C}" type="presParOf" srcId="{43C27CE3-F891-4854-A439-3BF7D2583350}" destId="{215001EF-ABDF-44F3-BA1E-9D7C3F188DE9}" srcOrd="1" destOrd="0" presId="urn:microsoft.com/office/officeart/2005/8/layout/hList1"/>
    <dgm:cxn modelId="{42BC71B0-07ED-4433-8177-B33B927A1774}" type="presParOf" srcId="{5AEDDBE1-E945-42E5-A1BA-C34802C1EECB}" destId="{A3149AF6-5935-404A-9C22-166570EAF480}" srcOrd="1" destOrd="0" presId="urn:microsoft.com/office/officeart/2005/8/layout/hList1"/>
    <dgm:cxn modelId="{40D25443-4A19-4BA1-877B-5C800682E68F}" type="presParOf" srcId="{5AEDDBE1-E945-42E5-A1BA-C34802C1EECB}" destId="{78F19C8C-D265-4821-ABE5-E1D73432B139}" srcOrd="2" destOrd="0" presId="urn:microsoft.com/office/officeart/2005/8/layout/hList1"/>
    <dgm:cxn modelId="{82DEDFB9-6DF0-4057-A6D5-9DB6AF4B0E15}" type="presParOf" srcId="{78F19C8C-D265-4821-ABE5-E1D73432B139}" destId="{A5FA01DD-8090-429A-BAFF-8CB81FD6215E}" srcOrd="0" destOrd="0" presId="urn:microsoft.com/office/officeart/2005/8/layout/hList1"/>
    <dgm:cxn modelId="{406E9ADE-8640-47CF-9FEE-CB9290FA4D39}" type="presParOf" srcId="{78F19C8C-D265-4821-ABE5-E1D73432B139}" destId="{CEEA4AD0-EC3D-4BA3-94DE-39EB96B729AB}"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1A66772-F185-4D58-B8BB-E9370D7A7A2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B047238-5B0A-43EF-9B5F-6E83B161551E}">
      <dgm:prSet/>
      <dgm:spPr/>
      <dgm:t>
        <a:bodyPr/>
        <a:lstStyle/>
        <a:p>
          <a:r>
            <a:rPr lang="en-US" dirty="0"/>
            <a:t>Random Forest (depth=8)</a:t>
          </a:r>
        </a:p>
      </dgm:t>
    </dgm:pt>
    <dgm:pt modelId="{7D81EFC8-1D3A-4289-BAA0-B143393FB8DA}" type="parTrans" cxnId="{597DF19A-1F86-469B-8000-5F0AA99FAAB2}">
      <dgm:prSet/>
      <dgm:spPr/>
      <dgm:t>
        <a:bodyPr/>
        <a:lstStyle/>
        <a:p>
          <a:endParaRPr lang="en-US"/>
        </a:p>
      </dgm:t>
    </dgm:pt>
    <dgm:pt modelId="{80429DA0-F442-4996-A02D-A79B036976DA}" type="sibTrans" cxnId="{597DF19A-1F86-469B-8000-5F0AA99FAAB2}">
      <dgm:prSet/>
      <dgm:spPr/>
      <dgm:t>
        <a:bodyPr/>
        <a:lstStyle/>
        <a:p>
          <a:endParaRPr lang="en-US"/>
        </a:p>
      </dgm:t>
    </dgm:pt>
    <dgm:pt modelId="{7F25BB03-5F9A-4904-9DF4-4731CF960B49}">
      <dgm:prSet/>
      <dgm:spPr/>
      <dgm:t>
        <a:bodyPr/>
        <a:lstStyle/>
        <a:p>
          <a:r>
            <a:rPr lang="en-US" dirty="0"/>
            <a:t>Accuracy – 71.42%</a:t>
          </a:r>
        </a:p>
      </dgm:t>
    </dgm:pt>
    <dgm:pt modelId="{0C3D61AB-7300-42E5-81FD-561FA64020AB}" type="parTrans" cxnId="{567CF7DE-9EE0-4D76-BF18-E37489DAF7F1}">
      <dgm:prSet/>
      <dgm:spPr/>
      <dgm:t>
        <a:bodyPr/>
        <a:lstStyle/>
        <a:p>
          <a:endParaRPr lang="en-US"/>
        </a:p>
      </dgm:t>
    </dgm:pt>
    <dgm:pt modelId="{27F1962B-7182-479F-BD5B-2C51BBBFEA37}" type="sibTrans" cxnId="{567CF7DE-9EE0-4D76-BF18-E37489DAF7F1}">
      <dgm:prSet/>
      <dgm:spPr/>
      <dgm:t>
        <a:bodyPr/>
        <a:lstStyle/>
        <a:p>
          <a:endParaRPr lang="en-US"/>
        </a:p>
      </dgm:t>
    </dgm:pt>
    <dgm:pt modelId="{9A5B8050-C97F-479D-8A39-1FD64D252FB5}">
      <dgm:prSet/>
      <dgm:spPr/>
      <dgm:t>
        <a:bodyPr/>
        <a:lstStyle/>
        <a:p>
          <a:r>
            <a:rPr lang="en-US" dirty="0"/>
            <a:t>Recall for Yes – 25%</a:t>
          </a:r>
        </a:p>
      </dgm:t>
    </dgm:pt>
    <dgm:pt modelId="{87F1E348-90D6-4204-84C7-ED2814FFB5E9}" type="parTrans" cxnId="{6321C0F7-EB1D-4A0D-A94D-DF97E08CADCD}">
      <dgm:prSet/>
      <dgm:spPr/>
      <dgm:t>
        <a:bodyPr/>
        <a:lstStyle/>
        <a:p>
          <a:endParaRPr lang="en-US"/>
        </a:p>
      </dgm:t>
    </dgm:pt>
    <dgm:pt modelId="{2FA5C33A-ABDF-4EC2-8018-91DFA09C8BFB}" type="sibTrans" cxnId="{6321C0F7-EB1D-4A0D-A94D-DF97E08CADCD}">
      <dgm:prSet/>
      <dgm:spPr/>
      <dgm:t>
        <a:bodyPr/>
        <a:lstStyle/>
        <a:p>
          <a:endParaRPr lang="en-US"/>
        </a:p>
      </dgm:t>
    </dgm:pt>
    <dgm:pt modelId="{7AD27702-09D7-4094-A5F4-03E610E961BF}">
      <dgm:prSet/>
      <dgm:spPr/>
      <dgm:t>
        <a:bodyPr/>
        <a:lstStyle/>
        <a:p>
          <a:r>
            <a:rPr lang="en-US" dirty="0"/>
            <a:t>Recall for No – 93%</a:t>
          </a:r>
        </a:p>
      </dgm:t>
    </dgm:pt>
    <dgm:pt modelId="{714EE630-9558-4F67-9D6A-B0FA565DC094}" type="parTrans" cxnId="{A4C01275-7EE4-4D4A-BCEF-37E4B7686FEA}">
      <dgm:prSet/>
      <dgm:spPr/>
      <dgm:t>
        <a:bodyPr/>
        <a:lstStyle/>
        <a:p>
          <a:endParaRPr lang="en-US"/>
        </a:p>
      </dgm:t>
    </dgm:pt>
    <dgm:pt modelId="{5834BB34-3D83-4503-9F1B-601B1890C957}" type="sibTrans" cxnId="{A4C01275-7EE4-4D4A-BCEF-37E4B7686FEA}">
      <dgm:prSet/>
      <dgm:spPr/>
      <dgm:t>
        <a:bodyPr/>
        <a:lstStyle/>
        <a:p>
          <a:endParaRPr lang="en-US"/>
        </a:p>
      </dgm:t>
    </dgm:pt>
    <dgm:pt modelId="{654A5D7D-BED6-4676-A696-2C754FE44148}">
      <dgm:prSet/>
      <dgm:spPr/>
      <dgm:t>
        <a:bodyPr/>
        <a:lstStyle/>
        <a:p>
          <a:r>
            <a:rPr lang="en-US" dirty="0"/>
            <a:t>AUC – 74.63%</a:t>
          </a:r>
        </a:p>
      </dgm:t>
    </dgm:pt>
    <dgm:pt modelId="{1FDF4ECE-DB01-4564-BE39-71EAA51B3C33}" type="parTrans" cxnId="{4840965E-BE34-49B0-B1F1-8F40352FD789}">
      <dgm:prSet/>
      <dgm:spPr/>
      <dgm:t>
        <a:bodyPr/>
        <a:lstStyle/>
        <a:p>
          <a:endParaRPr lang="en-US"/>
        </a:p>
      </dgm:t>
    </dgm:pt>
    <dgm:pt modelId="{E169C581-6CA6-4DC5-80B0-B8C963EF8666}" type="sibTrans" cxnId="{4840965E-BE34-49B0-B1F1-8F40352FD789}">
      <dgm:prSet/>
      <dgm:spPr/>
      <dgm:t>
        <a:bodyPr/>
        <a:lstStyle/>
        <a:p>
          <a:endParaRPr lang="en-US"/>
        </a:p>
      </dgm:t>
    </dgm:pt>
    <dgm:pt modelId="{59FC3097-19DC-4C02-872C-B223977E29AB}" type="pres">
      <dgm:prSet presAssocID="{01A66772-F185-4D58-B8BB-E9370D7A7A2B}" presName="linear" presStyleCnt="0">
        <dgm:presLayoutVars>
          <dgm:animLvl val="lvl"/>
          <dgm:resizeHandles val="exact"/>
        </dgm:presLayoutVars>
      </dgm:prSet>
      <dgm:spPr/>
    </dgm:pt>
    <dgm:pt modelId="{741A9858-411E-4D3B-8629-3791A197B81F}" type="pres">
      <dgm:prSet presAssocID="{FB047238-5B0A-43EF-9B5F-6E83B161551E}" presName="parentText" presStyleLbl="node1" presStyleIdx="0" presStyleCnt="5">
        <dgm:presLayoutVars>
          <dgm:chMax val="0"/>
          <dgm:bulletEnabled val="1"/>
        </dgm:presLayoutVars>
      </dgm:prSet>
      <dgm:spPr/>
    </dgm:pt>
    <dgm:pt modelId="{B473A54C-F17B-460A-9A92-0030A9B3469B}" type="pres">
      <dgm:prSet presAssocID="{80429DA0-F442-4996-A02D-A79B036976DA}" presName="spacer" presStyleCnt="0"/>
      <dgm:spPr/>
    </dgm:pt>
    <dgm:pt modelId="{F73E7A58-712D-4982-8B1D-63C67FB079DB}" type="pres">
      <dgm:prSet presAssocID="{7F25BB03-5F9A-4904-9DF4-4731CF960B49}" presName="parentText" presStyleLbl="node1" presStyleIdx="1" presStyleCnt="5">
        <dgm:presLayoutVars>
          <dgm:chMax val="0"/>
          <dgm:bulletEnabled val="1"/>
        </dgm:presLayoutVars>
      </dgm:prSet>
      <dgm:spPr/>
    </dgm:pt>
    <dgm:pt modelId="{7D901240-82EC-44AF-AE12-0E9684BDC6A8}" type="pres">
      <dgm:prSet presAssocID="{27F1962B-7182-479F-BD5B-2C51BBBFEA37}" presName="spacer" presStyleCnt="0"/>
      <dgm:spPr/>
    </dgm:pt>
    <dgm:pt modelId="{FF51282F-3AA1-4A03-BA04-E6F714F284EC}" type="pres">
      <dgm:prSet presAssocID="{9A5B8050-C97F-479D-8A39-1FD64D252FB5}" presName="parentText" presStyleLbl="node1" presStyleIdx="2" presStyleCnt="5">
        <dgm:presLayoutVars>
          <dgm:chMax val="0"/>
          <dgm:bulletEnabled val="1"/>
        </dgm:presLayoutVars>
      </dgm:prSet>
      <dgm:spPr/>
    </dgm:pt>
    <dgm:pt modelId="{00F4C310-4671-45EA-B6AA-92E57D9D1329}" type="pres">
      <dgm:prSet presAssocID="{2FA5C33A-ABDF-4EC2-8018-91DFA09C8BFB}" presName="spacer" presStyleCnt="0"/>
      <dgm:spPr/>
    </dgm:pt>
    <dgm:pt modelId="{1FDF9208-AEBB-43B5-ADA7-955B0F8AB6C3}" type="pres">
      <dgm:prSet presAssocID="{7AD27702-09D7-4094-A5F4-03E610E961BF}" presName="parentText" presStyleLbl="node1" presStyleIdx="3" presStyleCnt="5">
        <dgm:presLayoutVars>
          <dgm:chMax val="0"/>
          <dgm:bulletEnabled val="1"/>
        </dgm:presLayoutVars>
      </dgm:prSet>
      <dgm:spPr/>
    </dgm:pt>
    <dgm:pt modelId="{3B1FC0BF-BDD7-4FDE-B808-627EEDDE0FCB}" type="pres">
      <dgm:prSet presAssocID="{5834BB34-3D83-4503-9F1B-601B1890C957}" presName="spacer" presStyleCnt="0"/>
      <dgm:spPr/>
    </dgm:pt>
    <dgm:pt modelId="{C2FDCCD9-2F5A-4F1C-811C-EF6BFEDB4121}" type="pres">
      <dgm:prSet presAssocID="{654A5D7D-BED6-4676-A696-2C754FE44148}" presName="parentText" presStyleLbl="node1" presStyleIdx="4" presStyleCnt="5">
        <dgm:presLayoutVars>
          <dgm:chMax val="0"/>
          <dgm:bulletEnabled val="1"/>
        </dgm:presLayoutVars>
      </dgm:prSet>
      <dgm:spPr/>
    </dgm:pt>
  </dgm:ptLst>
  <dgm:cxnLst>
    <dgm:cxn modelId="{C4327D2A-3970-40F8-86F4-6B8C3F4CC51D}" type="presOf" srcId="{7AD27702-09D7-4094-A5F4-03E610E961BF}" destId="{1FDF9208-AEBB-43B5-ADA7-955B0F8AB6C3}" srcOrd="0" destOrd="0" presId="urn:microsoft.com/office/officeart/2005/8/layout/vList2"/>
    <dgm:cxn modelId="{4840965E-BE34-49B0-B1F1-8F40352FD789}" srcId="{01A66772-F185-4D58-B8BB-E9370D7A7A2B}" destId="{654A5D7D-BED6-4676-A696-2C754FE44148}" srcOrd="4" destOrd="0" parTransId="{1FDF4ECE-DB01-4564-BE39-71EAA51B3C33}" sibTransId="{E169C581-6CA6-4DC5-80B0-B8C963EF8666}"/>
    <dgm:cxn modelId="{52A4DB70-7142-46C9-85EF-D4421726B5CC}" type="presOf" srcId="{7F25BB03-5F9A-4904-9DF4-4731CF960B49}" destId="{F73E7A58-712D-4982-8B1D-63C67FB079DB}" srcOrd="0" destOrd="0" presId="urn:microsoft.com/office/officeart/2005/8/layout/vList2"/>
    <dgm:cxn modelId="{A4C01275-7EE4-4D4A-BCEF-37E4B7686FEA}" srcId="{01A66772-F185-4D58-B8BB-E9370D7A7A2B}" destId="{7AD27702-09D7-4094-A5F4-03E610E961BF}" srcOrd="3" destOrd="0" parTransId="{714EE630-9558-4F67-9D6A-B0FA565DC094}" sibTransId="{5834BB34-3D83-4503-9F1B-601B1890C957}"/>
    <dgm:cxn modelId="{9C679B55-6EEE-4B3F-9DCB-9A58799CAC0D}" type="presOf" srcId="{9A5B8050-C97F-479D-8A39-1FD64D252FB5}" destId="{FF51282F-3AA1-4A03-BA04-E6F714F284EC}" srcOrd="0" destOrd="0" presId="urn:microsoft.com/office/officeart/2005/8/layout/vList2"/>
    <dgm:cxn modelId="{A2ACEB7C-2D73-4814-B33D-8AF694BB2047}" type="presOf" srcId="{654A5D7D-BED6-4676-A696-2C754FE44148}" destId="{C2FDCCD9-2F5A-4F1C-811C-EF6BFEDB4121}" srcOrd="0" destOrd="0" presId="urn:microsoft.com/office/officeart/2005/8/layout/vList2"/>
    <dgm:cxn modelId="{883A2582-BF89-4E2C-A2D3-1FC27359A4E2}" type="presOf" srcId="{01A66772-F185-4D58-B8BB-E9370D7A7A2B}" destId="{59FC3097-19DC-4C02-872C-B223977E29AB}" srcOrd="0" destOrd="0" presId="urn:microsoft.com/office/officeart/2005/8/layout/vList2"/>
    <dgm:cxn modelId="{597DF19A-1F86-469B-8000-5F0AA99FAAB2}" srcId="{01A66772-F185-4D58-B8BB-E9370D7A7A2B}" destId="{FB047238-5B0A-43EF-9B5F-6E83B161551E}" srcOrd="0" destOrd="0" parTransId="{7D81EFC8-1D3A-4289-BAA0-B143393FB8DA}" sibTransId="{80429DA0-F442-4996-A02D-A79B036976DA}"/>
    <dgm:cxn modelId="{4E0E5FB6-B063-47A3-A5CA-DCC710C67CF9}" type="presOf" srcId="{FB047238-5B0A-43EF-9B5F-6E83B161551E}" destId="{741A9858-411E-4D3B-8629-3791A197B81F}" srcOrd="0" destOrd="0" presId="urn:microsoft.com/office/officeart/2005/8/layout/vList2"/>
    <dgm:cxn modelId="{567CF7DE-9EE0-4D76-BF18-E37489DAF7F1}" srcId="{01A66772-F185-4D58-B8BB-E9370D7A7A2B}" destId="{7F25BB03-5F9A-4904-9DF4-4731CF960B49}" srcOrd="1" destOrd="0" parTransId="{0C3D61AB-7300-42E5-81FD-561FA64020AB}" sibTransId="{27F1962B-7182-479F-BD5B-2C51BBBFEA37}"/>
    <dgm:cxn modelId="{6321C0F7-EB1D-4A0D-A94D-DF97E08CADCD}" srcId="{01A66772-F185-4D58-B8BB-E9370D7A7A2B}" destId="{9A5B8050-C97F-479D-8A39-1FD64D252FB5}" srcOrd="2" destOrd="0" parTransId="{87F1E348-90D6-4204-84C7-ED2814FFB5E9}" sibTransId="{2FA5C33A-ABDF-4EC2-8018-91DFA09C8BFB}"/>
    <dgm:cxn modelId="{E5D7A186-D9AF-4625-84FE-2AFC9328CE34}" type="presParOf" srcId="{59FC3097-19DC-4C02-872C-B223977E29AB}" destId="{741A9858-411E-4D3B-8629-3791A197B81F}" srcOrd="0" destOrd="0" presId="urn:microsoft.com/office/officeart/2005/8/layout/vList2"/>
    <dgm:cxn modelId="{BBB4D614-3C1E-45EE-A850-936F324B5234}" type="presParOf" srcId="{59FC3097-19DC-4C02-872C-B223977E29AB}" destId="{B473A54C-F17B-460A-9A92-0030A9B3469B}" srcOrd="1" destOrd="0" presId="urn:microsoft.com/office/officeart/2005/8/layout/vList2"/>
    <dgm:cxn modelId="{72C7AF81-1BD8-49AB-8286-E1037E3327C7}" type="presParOf" srcId="{59FC3097-19DC-4C02-872C-B223977E29AB}" destId="{F73E7A58-712D-4982-8B1D-63C67FB079DB}" srcOrd="2" destOrd="0" presId="urn:microsoft.com/office/officeart/2005/8/layout/vList2"/>
    <dgm:cxn modelId="{3B65FC76-2964-42C6-A82A-46220E0F98BF}" type="presParOf" srcId="{59FC3097-19DC-4C02-872C-B223977E29AB}" destId="{7D901240-82EC-44AF-AE12-0E9684BDC6A8}" srcOrd="3" destOrd="0" presId="urn:microsoft.com/office/officeart/2005/8/layout/vList2"/>
    <dgm:cxn modelId="{FAC214FB-B8BD-4B01-B94E-80BBBE10BCD1}" type="presParOf" srcId="{59FC3097-19DC-4C02-872C-B223977E29AB}" destId="{FF51282F-3AA1-4A03-BA04-E6F714F284EC}" srcOrd="4" destOrd="0" presId="urn:microsoft.com/office/officeart/2005/8/layout/vList2"/>
    <dgm:cxn modelId="{8FFF81DD-F936-4834-BAE5-D16F4F0D5784}" type="presParOf" srcId="{59FC3097-19DC-4C02-872C-B223977E29AB}" destId="{00F4C310-4671-45EA-B6AA-92E57D9D1329}" srcOrd="5" destOrd="0" presId="urn:microsoft.com/office/officeart/2005/8/layout/vList2"/>
    <dgm:cxn modelId="{5E459951-02B8-4C76-8D99-E54E6A85C8C5}" type="presParOf" srcId="{59FC3097-19DC-4C02-872C-B223977E29AB}" destId="{1FDF9208-AEBB-43B5-ADA7-955B0F8AB6C3}" srcOrd="6" destOrd="0" presId="urn:microsoft.com/office/officeart/2005/8/layout/vList2"/>
    <dgm:cxn modelId="{35089D84-9D12-4767-B2E9-72755BE05DB5}" type="presParOf" srcId="{59FC3097-19DC-4C02-872C-B223977E29AB}" destId="{3B1FC0BF-BDD7-4FDE-B808-627EEDDE0FCB}" srcOrd="7" destOrd="0" presId="urn:microsoft.com/office/officeart/2005/8/layout/vList2"/>
    <dgm:cxn modelId="{84082982-03A4-4A7F-B6BB-5838F3830DFE}" type="presParOf" srcId="{59FC3097-19DC-4C02-872C-B223977E29AB}" destId="{C2FDCCD9-2F5A-4F1C-811C-EF6BFEDB4121}" srcOrd="8"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ED616D-6B1F-4A17-859C-48266DFDD442}">
      <dsp:nvSpPr>
        <dsp:cNvPr id="0" name=""/>
        <dsp:cNvSpPr/>
      </dsp:nvSpPr>
      <dsp:spPr>
        <a:xfrm>
          <a:off x="640540" y="0"/>
          <a:ext cx="1700875" cy="944930"/>
        </a:xfrm>
        <a:prstGeom prst="roundRect">
          <a:avLst>
            <a:gd name="adj" fmla="val 10000"/>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Live Release Outcomes</a:t>
          </a:r>
        </a:p>
      </dsp:txBody>
      <dsp:txXfrm>
        <a:off x="668216" y="27676"/>
        <a:ext cx="1645523" cy="889578"/>
      </dsp:txXfrm>
    </dsp:sp>
    <dsp:sp modelId="{80F610B9-3DFB-41C5-85ED-9012BA68C49C}">
      <dsp:nvSpPr>
        <dsp:cNvPr id="0" name=""/>
        <dsp:cNvSpPr/>
      </dsp:nvSpPr>
      <dsp:spPr>
        <a:xfrm>
          <a:off x="3097359" y="0"/>
          <a:ext cx="1700875" cy="944930"/>
        </a:xfrm>
        <a:prstGeom prst="roundRect">
          <a:avLst>
            <a:gd name="adj" fmla="val 10000"/>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Intake</a:t>
          </a:r>
        </a:p>
      </dsp:txBody>
      <dsp:txXfrm>
        <a:off x="3125035" y="27676"/>
        <a:ext cx="1645523" cy="889578"/>
      </dsp:txXfrm>
    </dsp:sp>
    <dsp:sp modelId="{4D70D9AB-ACBE-47A5-B406-BC481772F8B8}">
      <dsp:nvSpPr>
        <dsp:cNvPr id="0" name=""/>
        <dsp:cNvSpPr/>
      </dsp:nvSpPr>
      <dsp:spPr>
        <a:xfrm>
          <a:off x="2365038" y="4015955"/>
          <a:ext cx="708697" cy="708697"/>
        </a:xfrm>
        <a:prstGeom prst="triangle">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21A06B-8BBC-41D2-85A3-2EBE2E5AAD57}">
      <dsp:nvSpPr>
        <dsp:cNvPr id="0" name=""/>
        <dsp:cNvSpPr/>
      </dsp:nvSpPr>
      <dsp:spPr>
        <a:xfrm rot="240000">
          <a:off x="592644" y="3712270"/>
          <a:ext cx="4253486" cy="297432"/>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0B561A-6C04-4B91-BF7D-754420C002AB}">
      <dsp:nvSpPr>
        <dsp:cNvPr id="0" name=""/>
        <dsp:cNvSpPr/>
      </dsp:nvSpPr>
      <dsp:spPr>
        <a:xfrm rot="240000">
          <a:off x="3151070" y="3176433"/>
          <a:ext cx="1687947" cy="582923"/>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Owner Surrender</a:t>
          </a:r>
        </a:p>
      </dsp:txBody>
      <dsp:txXfrm>
        <a:off x="3179526" y="3204889"/>
        <a:ext cx="1631035" cy="526011"/>
      </dsp:txXfrm>
    </dsp:sp>
    <dsp:sp modelId="{4D10F9AA-3E11-40E7-B982-19504C685713}">
      <dsp:nvSpPr>
        <dsp:cNvPr id="0" name=""/>
        <dsp:cNvSpPr/>
      </dsp:nvSpPr>
      <dsp:spPr>
        <a:xfrm rot="240000">
          <a:off x="3198316" y="2552779"/>
          <a:ext cx="1687947" cy="582923"/>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Transfer In</a:t>
          </a:r>
        </a:p>
      </dsp:txBody>
      <dsp:txXfrm>
        <a:off x="3226772" y="2581235"/>
        <a:ext cx="1631035" cy="526011"/>
      </dsp:txXfrm>
    </dsp:sp>
    <dsp:sp modelId="{533CD53C-BBCC-4861-86DA-3E2FF444921E}">
      <dsp:nvSpPr>
        <dsp:cNvPr id="0" name=""/>
        <dsp:cNvSpPr/>
      </dsp:nvSpPr>
      <dsp:spPr>
        <a:xfrm rot="240000">
          <a:off x="3245563" y="1929125"/>
          <a:ext cx="1687947" cy="582923"/>
        </a:xfrm>
        <a:prstGeom prst="round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Stray / Animal Control</a:t>
          </a:r>
        </a:p>
      </dsp:txBody>
      <dsp:txXfrm>
        <a:off x="3274019" y="1957581"/>
        <a:ext cx="1631035" cy="526011"/>
      </dsp:txXfrm>
    </dsp:sp>
    <dsp:sp modelId="{EC7D8527-38FE-4274-9971-7D43224002B4}">
      <dsp:nvSpPr>
        <dsp:cNvPr id="0" name=""/>
        <dsp:cNvSpPr/>
      </dsp:nvSpPr>
      <dsp:spPr>
        <a:xfrm rot="240000">
          <a:off x="3292809" y="1305471"/>
          <a:ext cx="1687947" cy="582923"/>
        </a:xfrm>
        <a:prstGeom prst="round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Lost</a:t>
          </a:r>
        </a:p>
      </dsp:txBody>
      <dsp:txXfrm>
        <a:off x="3321265" y="1333927"/>
        <a:ext cx="1631035" cy="526011"/>
      </dsp:txXfrm>
    </dsp:sp>
    <dsp:sp modelId="{BC897252-5349-4BA8-984F-E32560A190B6}">
      <dsp:nvSpPr>
        <dsp:cNvPr id="0" name=""/>
        <dsp:cNvSpPr/>
      </dsp:nvSpPr>
      <dsp:spPr>
        <a:xfrm rot="240000">
          <a:off x="694250" y="3006346"/>
          <a:ext cx="1687947" cy="582923"/>
        </a:xfrm>
        <a:prstGeom prst="round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Return to Owner</a:t>
          </a:r>
        </a:p>
      </dsp:txBody>
      <dsp:txXfrm>
        <a:off x="722706" y="3034802"/>
        <a:ext cx="1631035" cy="526011"/>
      </dsp:txXfrm>
    </dsp:sp>
    <dsp:sp modelId="{708474A8-F129-43FE-A291-0E992FB9FE8C}">
      <dsp:nvSpPr>
        <dsp:cNvPr id="0" name=""/>
        <dsp:cNvSpPr/>
      </dsp:nvSpPr>
      <dsp:spPr>
        <a:xfrm rot="240000">
          <a:off x="741497" y="2382691"/>
          <a:ext cx="1687947" cy="582923"/>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Adopted</a:t>
          </a:r>
        </a:p>
      </dsp:txBody>
      <dsp:txXfrm>
        <a:off x="769953" y="2411147"/>
        <a:ext cx="1631035" cy="526011"/>
      </dsp:txXfrm>
    </dsp:sp>
    <dsp:sp modelId="{43C04B51-745B-4076-A91A-84B9FF55487B}">
      <dsp:nvSpPr>
        <dsp:cNvPr id="0" name=""/>
        <dsp:cNvSpPr/>
      </dsp:nvSpPr>
      <dsp:spPr>
        <a:xfrm rot="240000">
          <a:off x="788743" y="1759037"/>
          <a:ext cx="1687947" cy="582923"/>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Transfer</a:t>
          </a:r>
        </a:p>
      </dsp:txBody>
      <dsp:txXfrm>
        <a:off x="817199" y="1787493"/>
        <a:ext cx="1631035" cy="52601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A9858-411E-4D3B-8629-3791A197B81F}">
      <dsp:nvSpPr>
        <dsp:cNvPr id="0" name=""/>
        <dsp:cNvSpPr/>
      </dsp:nvSpPr>
      <dsp:spPr>
        <a:xfrm>
          <a:off x="0" y="23215"/>
          <a:ext cx="11029950" cy="68445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Logistic Regression with </a:t>
          </a:r>
          <a:r>
            <a:rPr lang="en-US" sz="3000" kern="1200" dirty="0" err="1"/>
            <a:t>Downsampling</a:t>
          </a:r>
          <a:endParaRPr lang="en-US" sz="3000" kern="1200" dirty="0"/>
        </a:p>
      </dsp:txBody>
      <dsp:txXfrm>
        <a:off x="33412" y="56627"/>
        <a:ext cx="10963126" cy="617626"/>
      </dsp:txXfrm>
    </dsp:sp>
    <dsp:sp modelId="{F73E7A58-712D-4982-8B1D-63C67FB079DB}">
      <dsp:nvSpPr>
        <dsp:cNvPr id="0" name=""/>
        <dsp:cNvSpPr/>
      </dsp:nvSpPr>
      <dsp:spPr>
        <a:xfrm>
          <a:off x="0" y="794065"/>
          <a:ext cx="11029950" cy="684450"/>
        </a:xfrm>
        <a:prstGeom prst="roundRect">
          <a:avLst/>
        </a:prstGeom>
        <a:solidFill>
          <a:schemeClr val="accent2">
            <a:hueOff val="-220674"/>
            <a:satOff val="1055"/>
            <a:lumOff val="14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Accuracy – 86.32%</a:t>
          </a:r>
        </a:p>
      </dsp:txBody>
      <dsp:txXfrm>
        <a:off x="33412" y="827477"/>
        <a:ext cx="10963126" cy="617626"/>
      </dsp:txXfrm>
    </dsp:sp>
    <dsp:sp modelId="{FF51282F-3AA1-4A03-BA04-E6F714F284EC}">
      <dsp:nvSpPr>
        <dsp:cNvPr id="0" name=""/>
        <dsp:cNvSpPr/>
      </dsp:nvSpPr>
      <dsp:spPr>
        <a:xfrm>
          <a:off x="0" y="1564915"/>
          <a:ext cx="11029950" cy="684450"/>
        </a:xfrm>
        <a:prstGeom prst="roundRect">
          <a:avLst/>
        </a:prstGeom>
        <a:solidFill>
          <a:schemeClr val="accent2">
            <a:hueOff val="-441348"/>
            <a:satOff val="2109"/>
            <a:lumOff val="294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Recall for Yes – 32%</a:t>
          </a:r>
        </a:p>
      </dsp:txBody>
      <dsp:txXfrm>
        <a:off x="33412" y="1598327"/>
        <a:ext cx="10963126" cy="617626"/>
      </dsp:txXfrm>
    </dsp:sp>
    <dsp:sp modelId="{1FDF9208-AEBB-43B5-ADA7-955B0F8AB6C3}">
      <dsp:nvSpPr>
        <dsp:cNvPr id="0" name=""/>
        <dsp:cNvSpPr/>
      </dsp:nvSpPr>
      <dsp:spPr>
        <a:xfrm>
          <a:off x="0" y="2335765"/>
          <a:ext cx="11029950" cy="684450"/>
        </a:xfrm>
        <a:prstGeom prst="roundRect">
          <a:avLst/>
        </a:prstGeom>
        <a:solidFill>
          <a:schemeClr val="accent2">
            <a:hueOff val="-662022"/>
            <a:satOff val="3164"/>
            <a:lumOff val="441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Recall for No – 94%</a:t>
          </a:r>
        </a:p>
      </dsp:txBody>
      <dsp:txXfrm>
        <a:off x="33412" y="2369177"/>
        <a:ext cx="10963126" cy="617626"/>
      </dsp:txXfrm>
    </dsp:sp>
    <dsp:sp modelId="{C2FDCCD9-2F5A-4F1C-811C-EF6BFEDB4121}">
      <dsp:nvSpPr>
        <dsp:cNvPr id="0" name=""/>
        <dsp:cNvSpPr/>
      </dsp:nvSpPr>
      <dsp:spPr>
        <a:xfrm>
          <a:off x="0" y="3106615"/>
          <a:ext cx="11029950" cy="684450"/>
        </a:xfrm>
        <a:prstGeom prst="roundRect">
          <a:avLst/>
        </a:prstGeom>
        <a:solidFill>
          <a:schemeClr val="accent2">
            <a:hueOff val="-882696"/>
            <a:satOff val="4218"/>
            <a:lumOff val="588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AUC – 85.69%</a:t>
          </a:r>
        </a:p>
      </dsp:txBody>
      <dsp:txXfrm>
        <a:off x="33412" y="3140027"/>
        <a:ext cx="10963126" cy="6176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61BA9C-A1DA-4BA0-A95C-C3DECD77D1D8}">
      <dsp:nvSpPr>
        <dsp:cNvPr id="0" name=""/>
        <dsp:cNvSpPr/>
      </dsp:nvSpPr>
      <dsp:spPr>
        <a:xfrm>
          <a:off x="0" y="2552955"/>
          <a:ext cx="11029950" cy="0"/>
        </a:xfrm>
        <a:prstGeom prst="line">
          <a:avLst/>
        </a:pr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704749-CE23-4E60-A219-8DD556E44F40}">
      <dsp:nvSpPr>
        <dsp:cNvPr id="0" name=""/>
        <dsp:cNvSpPr/>
      </dsp:nvSpPr>
      <dsp:spPr>
        <a:xfrm>
          <a:off x="0" y="631073"/>
          <a:ext cx="11029950" cy="0"/>
        </a:xfrm>
        <a:prstGeom prst="line">
          <a:avLst/>
        </a:pr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1EF680-7F5C-4C4F-9B8F-F3494A09C325}">
      <dsp:nvSpPr>
        <dsp:cNvPr id="0" name=""/>
        <dsp:cNvSpPr/>
      </dsp:nvSpPr>
      <dsp:spPr>
        <a:xfrm>
          <a:off x="2867786" y="1010"/>
          <a:ext cx="8162163" cy="630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675" tIns="66675" rIns="66675" bIns="66675" numCol="1" spcCol="1270" anchor="b" anchorCtr="0">
          <a:noAutofit/>
        </a:bodyPr>
        <a:lstStyle/>
        <a:p>
          <a:pPr marL="0" lvl="0" indent="0" algn="l" defTabSz="1555750">
            <a:lnSpc>
              <a:spcPct val="90000"/>
            </a:lnSpc>
            <a:spcBef>
              <a:spcPct val="0"/>
            </a:spcBef>
            <a:spcAft>
              <a:spcPct val="35000"/>
            </a:spcAft>
            <a:buNone/>
          </a:pPr>
          <a:r>
            <a:rPr lang="en-US" sz="3500" kern="1200" dirty="0"/>
            <a:t>Random Forest (depth=8)</a:t>
          </a:r>
        </a:p>
      </dsp:txBody>
      <dsp:txXfrm>
        <a:off x="2867786" y="1010"/>
        <a:ext cx="8162163" cy="630063"/>
      </dsp:txXfrm>
    </dsp:sp>
    <dsp:sp modelId="{CE83927E-6B29-4AA9-9767-B3E2FBB58552}">
      <dsp:nvSpPr>
        <dsp:cNvPr id="0" name=""/>
        <dsp:cNvSpPr/>
      </dsp:nvSpPr>
      <dsp:spPr>
        <a:xfrm>
          <a:off x="0" y="1010"/>
          <a:ext cx="2867786" cy="630063"/>
        </a:xfrm>
        <a:prstGeom prst="round2SameRect">
          <a:avLst>
            <a:gd name="adj1" fmla="val 16670"/>
            <a:gd name="adj2" fmla="val 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66675" rIns="66675" bIns="66675" numCol="1" spcCol="1270" anchor="ctr" anchorCtr="0">
          <a:noAutofit/>
        </a:bodyPr>
        <a:lstStyle/>
        <a:p>
          <a:pPr marL="0" lvl="0" indent="0" algn="ctr" defTabSz="1555750">
            <a:lnSpc>
              <a:spcPct val="90000"/>
            </a:lnSpc>
            <a:spcBef>
              <a:spcPct val="0"/>
            </a:spcBef>
            <a:spcAft>
              <a:spcPct val="35000"/>
            </a:spcAft>
            <a:buNone/>
          </a:pPr>
          <a:r>
            <a:rPr lang="en-US" sz="3500" kern="1200" dirty="0"/>
            <a:t>Foster</a:t>
          </a:r>
        </a:p>
      </dsp:txBody>
      <dsp:txXfrm>
        <a:off x="30763" y="31773"/>
        <a:ext cx="2806260" cy="599300"/>
      </dsp:txXfrm>
    </dsp:sp>
    <dsp:sp modelId="{FC9EA71D-C721-416E-8737-061D9281EA37}">
      <dsp:nvSpPr>
        <dsp:cNvPr id="0" name=""/>
        <dsp:cNvSpPr/>
      </dsp:nvSpPr>
      <dsp:spPr>
        <a:xfrm>
          <a:off x="0" y="631073"/>
          <a:ext cx="11029950" cy="1260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71450" lvl="1" indent="-171450" algn="l" defTabSz="844550">
            <a:lnSpc>
              <a:spcPct val="90000"/>
            </a:lnSpc>
            <a:spcBef>
              <a:spcPct val="0"/>
            </a:spcBef>
            <a:spcAft>
              <a:spcPct val="15000"/>
            </a:spcAft>
            <a:buChar char="•"/>
          </a:pPr>
          <a:r>
            <a:rPr lang="en-US" sz="1900" kern="1200" dirty="0"/>
            <a:t>Accuracy – 63.28%</a:t>
          </a:r>
        </a:p>
        <a:p>
          <a:pPr marL="171450" lvl="1" indent="-171450" algn="l" defTabSz="844550">
            <a:lnSpc>
              <a:spcPct val="90000"/>
            </a:lnSpc>
            <a:spcBef>
              <a:spcPct val="0"/>
            </a:spcBef>
            <a:spcAft>
              <a:spcPct val="15000"/>
            </a:spcAft>
            <a:buChar char="•"/>
          </a:pPr>
          <a:r>
            <a:rPr lang="en-US" sz="1900" kern="1200" dirty="0"/>
            <a:t>Overall Recall – 63%</a:t>
          </a:r>
        </a:p>
        <a:p>
          <a:pPr marL="171450" lvl="1" indent="-171450" algn="l" defTabSz="844550">
            <a:lnSpc>
              <a:spcPct val="90000"/>
            </a:lnSpc>
            <a:spcBef>
              <a:spcPct val="0"/>
            </a:spcBef>
            <a:spcAft>
              <a:spcPct val="15000"/>
            </a:spcAft>
            <a:buChar char="•"/>
          </a:pPr>
          <a:r>
            <a:rPr lang="en-US" sz="1900" kern="1200"/>
            <a:t>Specific </a:t>
          </a:r>
          <a:r>
            <a:rPr lang="en-US" sz="1900" kern="1200" dirty="0"/>
            <a:t>Recall – 15%</a:t>
          </a:r>
        </a:p>
        <a:p>
          <a:pPr marL="171450" lvl="1" indent="-171450" algn="l" defTabSz="844550">
            <a:lnSpc>
              <a:spcPct val="90000"/>
            </a:lnSpc>
            <a:spcBef>
              <a:spcPct val="0"/>
            </a:spcBef>
            <a:spcAft>
              <a:spcPct val="15000"/>
            </a:spcAft>
            <a:buChar char="•"/>
          </a:pPr>
          <a:r>
            <a:rPr lang="en-US" sz="1900" kern="1200" dirty="0"/>
            <a:t>AUC - 56.02%</a:t>
          </a:r>
        </a:p>
      </dsp:txBody>
      <dsp:txXfrm>
        <a:off x="0" y="631073"/>
        <a:ext cx="11029950" cy="1260315"/>
      </dsp:txXfrm>
    </dsp:sp>
    <dsp:sp modelId="{A99017C7-2010-42A2-AA64-31ED81FFFBD8}">
      <dsp:nvSpPr>
        <dsp:cNvPr id="0" name=""/>
        <dsp:cNvSpPr/>
      </dsp:nvSpPr>
      <dsp:spPr>
        <a:xfrm>
          <a:off x="2867786" y="1922892"/>
          <a:ext cx="8162163" cy="630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675" tIns="66675" rIns="66675" bIns="66675" numCol="1" spcCol="1270" anchor="b" anchorCtr="0">
          <a:noAutofit/>
        </a:bodyPr>
        <a:lstStyle/>
        <a:p>
          <a:pPr marL="0" lvl="0" indent="0" algn="l" defTabSz="1555750">
            <a:lnSpc>
              <a:spcPct val="90000"/>
            </a:lnSpc>
            <a:spcBef>
              <a:spcPct val="0"/>
            </a:spcBef>
            <a:spcAft>
              <a:spcPct val="35000"/>
            </a:spcAft>
            <a:buNone/>
          </a:pPr>
          <a:r>
            <a:rPr lang="en-US" sz="3500" kern="1200" dirty="0"/>
            <a:t>K-Nearest Neighbors (k=5)</a:t>
          </a:r>
        </a:p>
      </dsp:txBody>
      <dsp:txXfrm>
        <a:off x="2867786" y="1922892"/>
        <a:ext cx="8162163" cy="630063"/>
      </dsp:txXfrm>
    </dsp:sp>
    <dsp:sp modelId="{0EC1FC81-A798-4D85-83CB-4AA5EB5F2C6B}">
      <dsp:nvSpPr>
        <dsp:cNvPr id="0" name=""/>
        <dsp:cNvSpPr/>
      </dsp:nvSpPr>
      <dsp:spPr>
        <a:xfrm>
          <a:off x="0" y="1922892"/>
          <a:ext cx="2867786" cy="630063"/>
        </a:xfrm>
        <a:prstGeom prst="round2SameRect">
          <a:avLst>
            <a:gd name="adj1" fmla="val 16670"/>
            <a:gd name="adj2" fmla="val 0"/>
          </a:avLst>
        </a:prstGeom>
        <a:solidFill>
          <a:schemeClr val="accent2">
            <a:hueOff val="-882696"/>
            <a:satOff val="4218"/>
            <a:lumOff val="5883"/>
            <a:alphaOff val="0"/>
          </a:schemeClr>
        </a:solidFill>
        <a:ln w="22225" cap="rnd" cmpd="sng" algn="ctr">
          <a:solidFill>
            <a:schemeClr val="accent2">
              <a:hueOff val="-882696"/>
              <a:satOff val="4218"/>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66675" rIns="66675" bIns="66675" numCol="1" spcCol="1270" anchor="ctr" anchorCtr="0">
          <a:noAutofit/>
        </a:bodyPr>
        <a:lstStyle/>
        <a:p>
          <a:pPr marL="0" lvl="0" indent="0" algn="ctr" defTabSz="1555750">
            <a:lnSpc>
              <a:spcPct val="90000"/>
            </a:lnSpc>
            <a:spcBef>
              <a:spcPct val="0"/>
            </a:spcBef>
            <a:spcAft>
              <a:spcPct val="35000"/>
            </a:spcAft>
            <a:buNone/>
          </a:pPr>
          <a:r>
            <a:rPr lang="en-US" sz="3500" kern="1200"/>
            <a:t>Offsite</a:t>
          </a:r>
          <a:endParaRPr lang="en-US" sz="3500" kern="1200" dirty="0"/>
        </a:p>
      </dsp:txBody>
      <dsp:txXfrm>
        <a:off x="30763" y="1953655"/>
        <a:ext cx="2806260" cy="599300"/>
      </dsp:txXfrm>
    </dsp:sp>
    <dsp:sp modelId="{70EDFDAF-5CE8-4C09-9E44-D6B671C16D1C}">
      <dsp:nvSpPr>
        <dsp:cNvPr id="0" name=""/>
        <dsp:cNvSpPr/>
      </dsp:nvSpPr>
      <dsp:spPr>
        <a:xfrm>
          <a:off x="0" y="2552955"/>
          <a:ext cx="11029950" cy="1260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71450" lvl="1" indent="-171450" algn="l" defTabSz="844550">
            <a:lnSpc>
              <a:spcPct val="90000"/>
            </a:lnSpc>
            <a:spcBef>
              <a:spcPct val="0"/>
            </a:spcBef>
            <a:spcAft>
              <a:spcPct val="15000"/>
            </a:spcAft>
            <a:buChar char="•"/>
          </a:pPr>
          <a:r>
            <a:rPr lang="en-US" sz="1900" kern="1200" dirty="0"/>
            <a:t>Accuracy – 78.81%</a:t>
          </a:r>
        </a:p>
        <a:p>
          <a:pPr marL="171450" lvl="1" indent="-171450" algn="l" defTabSz="844550">
            <a:lnSpc>
              <a:spcPct val="90000"/>
            </a:lnSpc>
            <a:spcBef>
              <a:spcPct val="0"/>
            </a:spcBef>
            <a:spcAft>
              <a:spcPct val="15000"/>
            </a:spcAft>
            <a:buChar char="•"/>
          </a:pPr>
          <a:r>
            <a:rPr lang="en-US" sz="1900" kern="1200" dirty="0"/>
            <a:t>Overall Recall – 79%</a:t>
          </a:r>
        </a:p>
        <a:p>
          <a:pPr marL="171450" lvl="1" indent="-171450" algn="l" defTabSz="844550">
            <a:lnSpc>
              <a:spcPct val="90000"/>
            </a:lnSpc>
            <a:spcBef>
              <a:spcPct val="0"/>
            </a:spcBef>
            <a:spcAft>
              <a:spcPct val="15000"/>
            </a:spcAft>
            <a:buChar char="•"/>
          </a:pPr>
          <a:r>
            <a:rPr lang="en-US" sz="1900" kern="1200" dirty="0"/>
            <a:t>Specific Recall – 28%</a:t>
          </a:r>
        </a:p>
        <a:p>
          <a:pPr marL="171450" lvl="1" indent="-171450" algn="l" defTabSz="844550">
            <a:lnSpc>
              <a:spcPct val="90000"/>
            </a:lnSpc>
            <a:spcBef>
              <a:spcPct val="0"/>
            </a:spcBef>
            <a:spcAft>
              <a:spcPct val="15000"/>
            </a:spcAft>
            <a:buChar char="•"/>
          </a:pPr>
          <a:r>
            <a:rPr lang="en-US" sz="1900" kern="1200" dirty="0"/>
            <a:t>AUC – 51.68%</a:t>
          </a:r>
        </a:p>
      </dsp:txBody>
      <dsp:txXfrm>
        <a:off x="0" y="2552955"/>
        <a:ext cx="11029950" cy="126031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953AF9-1A2B-4CFF-B1CB-24DAE3B3EF1D}">
      <dsp:nvSpPr>
        <dsp:cNvPr id="0" name=""/>
        <dsp:cNvSpPr/>
      </dsp:nvSpPr>
      <dsp:spPr>
        <a:xfrm>
          <a:off x="4147" y="61718"/>
          <a:ext cx="2493587" cy="633600"/>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Barn Cat</a:t>
          </a:r>
        </a:p>
      </dsp:txBody>
      <dsp:txXfrm>
        <a:off x="4147" y="61718"/>
        <a:ext cx="2493587" cy="633600"/>
      </dsp:txXfrm>
    </dsp:sp>
    <dsp:sp modelId="{695CF48C-C10F-4EDB-8598-F6EE8A56F9DC}">
      <dsp:nvSpPr>
        <dsp:cNvPr id="0" name=""/>
        <dsp:cNvSpPr/>
      </dsp:nvSpPr>
      <dsp:spPr>
        <a:xfrm>
          <a:off x="4147" y="695318"/>
          <a:ext cx="2493587" cy="3057243"/>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K-Nearest Neighbors (k=5)</a:t>
          </a:r>
        </a:p>
        <a:p>
          <a:pPr marL="228600" lvl="1" indent="-228600" algn="l" defTabSz="977900">
            <a:lnSpc>
              <a:spcPct val="90000"/>
            </a:lnSpc>
            <a:spcBef>
              <a:spcPct val="0"/>
            </a:spcBef>
            <a:spcAft>
              <a:spcPct val="15000"/>
            </a:spcAft>
            <a:buChar char="•"/>
          </a:pPr>
          <a:r>
            <a:rPr lang="en-US" sz="2200" kern="1200" dirty="0"/>
            <a:t>Accuracy – 42.03%</a:t>
          </a:r>
        </a:p>
        <a:p>
          <a:pPr marL="228600" lvl="1" indent="-228600" algn="l" defTabSz="977900">
            <a:lnSpc>
              <a:spcPct val="90000"/>
            </a:lnSpc>
            <a:spcBef>
              <a:spcPct val="0"/>
            </a:spcBef>
            <a:spcAft>
              <a:spcPct val="15000"/>
            </a:spcAft>
            <a:buChar char="•"/>
          </a:pPr>
          <a:r>
            <a:rPr lang="en-US" sz="2200" kern="1200" dirty="0"/>
            <a:t>Overall Recall – 42%</a:t>
          </a:r>
        </a:p>
        <a:p>
          <a:pPr marL="228600" lvl="1" indent="-228600" algn="l" defTabSz="977900">
            <a:lnSpc>
              <a:spcPct val="90000"/>
            </a:lnSpc>
            <a:spcBef>
              <a:spcPct val="0"/>
            </a:spcBef>
            <a:spcAft>
              <a:spcPct val="15000"/>
            </a:spcAft>
            <a:buChar char="•"/>
          </a:pPr>
          <a:r>
            <a:rPr lang="en-US" sz="2200" kern="1200" dirty="0"/>
            <a:t>Specific Recall – 40%</a:t>
          </a:r>
        </a:p>
      </dsp:txBody>
      <dsp:txXfrm>
        <a:off x="4147" y="695318"/>
        <a:ext cx="2493587" cy="3057243"/>
      </dsp:txXfrm>
    </dsp:sp>
    <dsp:sp modelId="{05D47B9F-AFA0-409E-978F-8CADDCF384C9}">
      <dsp:nvSpPr>
        <dsp:cNvPr id="0" name=""/>
        <dsp:cNvSpPr/>
      </dsp:nvSpPr>
      <dsp:spPr>
        <a:xfrm>
          <a:off x="2846836" y="61718"/>
          <a:ext cx="2493587" cy="633600"/>
        </a:xfrm>
        <a:prstGeom prst="rect">
          <a:avLst/>
        </a:prstGeom>
        <a:solidFill>
          <a:schemeClr val="accent2">
            <a:hueOff val="-294232"/>
            <a:satOff val="1406"/>
            <a:lumOff val="1961"/>
            <a:alphaOff val="0"/>
          </a:schemeClr>
        </a:solidFill>
        <a:ln w="22225" cap="rnd" cmpd="sng" algn="ctr">
          <a:solidFill>
            <a:schemeClr val="accent2">
              <a:hueOff val="-294232"/>
              <a:satOff val="1406"/>
              <a:lumOff val="196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Foster</a:t>
          </a:r>
          <a:endParaRPr lang="en-US" sz="2200" kern="1200" dirty="0"/>
        </a:p>
      </dsp:txBody>
      <dsp:txXfrm>
        <a:off x="2846836" y="61718"/>
        <a:ext cx="2493587" cy="633600"/>
      </dsp:txXfrm>
    </dsp:sp>
    <dsp:sp modelId="{9D0BCFDD-F498-4696-A946-94BE1908BC01}">
      <dsp:nvSpPr>
        <dsp:cNvPr id="0" name=""/>
        <dsp:cNvSpPr/>
      </dsp:nvSpPr>
      <dsp:spPr>
        <a:xfrm>
          <a:off x="2846836" y="695318"/>
          <a:ext cx="2493587" cy="3057243"/>
        </a:xfrm>
        <a:prstGeom prst="rect">
          <a:avLst/>
        </a:prstGeom>
        <a:solidFill>
          <a:schemeClr val="accent2">
            <a:tint val="40000"/>
            <a:alpha val="90000"/>
            <a:hueOff val="-398147"/>
            <a:satOff val="4656"/>
            <a:lumOff val="512"/>
            <a:alphaOff val="0"/>
          </a:schemeClr>
        </a:solidFill>
        <a:ln w="22225" cap="rnd" cmpd="sng" algn="ctr">
          <a:solidFill>
            <a:schemeClr val="accent2">
              <a:tint val="40000"/>
              <a:alpha val="90000"/>
              <a:hueOff val="-398147"/>
              <a:satOff val="4656"/>
              <a:lumOff val="5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K-Nearest Neighbors (k=5)</a:t>
          </a:r>
        </a:p>
        <a:p>
          <a:pPr marL="228600" lvl="1" indent="-228600" algn="l" defTabSz="977900">
            <a:lnSpc>
              <a:spcPct val="90000"/>
            </a:lnSpc>
            <a:spcBef>
              <a:spcPct val="0"/>
            </a:spcBef>
            <a:spcAft>
              <a:spcPct val="15000"/>
            </a:spcAft>
            <a:buChar char="•"/>
          </a:pPr>
          <a:r>
            <a:rPr lang="en-US" sz="2200" kern="1200"/>
            <a:t>Accuracy – 42.03%</a:t>
          </a:r>
          <a:endParaRPr lang="en-US" sz="2200" kern="1200" dirty="0"/>
        </a:p>
        <a:p>
          <a:pPr marL="228600" lvl="1" indent="-228600" algn="l" defTabSz="977900">
            <a:lnSpc>
              <a:spcPct val="90000"/>
            </a:lnSpc>
            <a:spcBef>
              <a:spcPct val="0"/>
            </a:spcBef>
            <a:spcAft>
              <a:spcPct val="15000"/>
            </a:spcAft>
            <a:buChar char="•"/>
          </a:pPr>
          <a:r>
            <a:rPr lang="en-US" sz="2200" kern="1200"/>
            <a:t>Overall Recall – 42%</a:t>
          </a:r>
          <a:endParaRPr lang="en-US" sz="2200" kern="1200" dirty="0"/>
        </a:p>
        <a:p>
          <a:pPr marL="228600" lvl="1" indent="-228600" algn="l" defTabSz="977900">
            <a:lnSpc>
              <a:spcPct val="90000"/>
            </a:lnSpc>
            <a:spcBef>
              <a:spcPct val="0"/>
            </a:spcBef>
            <a:spcAft>
              <a:spcPct val="15000"/>
            </a:spcAft>
            <a:buChar char="•"/>
          </a:pPr>
          <a:r>
            <a:rPr lang="en-US" sz="2200" kern="1200" dirty="0"/>
            <a:t>Specific Recall – 17%</a:t>
          </a:r>
        </a:p>
      </dsp:txBody>
      <dsp:txXfrm>
        <a:off x="2846836" y="695318"/>
        <a:ext cx="2493587" cy="3057243"/>
      </dsp:txXfrm>
    </dsp:sp>
    <dsp:sp modelId="{159E8AFF-A2AA-4B18-A853-11DC530B57C1}">
      <dsp:nvSpPr>
        <dsp:cNvPr id="0" name=""/>
        <dsp:cNvSpPr/>
      </dsp:nvSpPr>
      <dsp:spPr>
        <a:xfrm>
          <a:off x="5689526" y="61718"/>
          <a:ext cx="2493587" cy="633600"/>
        </a:xfrm>
        <a:prstGeom prst="rect">
          <a:avLst/>
        </a:prstGeom>
        <a:solidFill>
          <a:schemeClr val="accent2">
            <a:hueOff val="-588464"/>
            <a:satOff val="2812"/>
            <a:lumOff val="3922"/>
            <a:alphaOff val="0"/>
          </a:schemeClr>
        </a:solidFill>
        <a:ln w="22225" cap="rnd" cmpd="sng" algn="ctr">
          <a:solidFill>
            <a:schemeClr val="accent2">
              <a:hueOff val="-588464"/>
              <a:satOff val="2812"/>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Offsite</a:t>
          </a:r>
          <a:endParaRPr lang="en-US" sz="2200" kern="1200" dirty="0"/>
        </a:p>
      </dsp:txBody>
      <dsp:txXfrm>
        <a:off x="5689526" y="61718"/>
        <a:ext cx="2493587" cy="633600"/>
      </dsp:txXfrm>
    </dsp:sp>
    <dsp:sp modelId="{A33B3393-9130-495D-BD34-FB654E6777C2}">
      <dsp:nvSpPr>
        <dsp:cNvPr id="0" name=""/>
        <dsp:cNvSpPr/>
      </dsp:nvSpPr>
      <dsp:spPr>
        <a:xfrm>
          <a:off x="5689526" y="695318"/>
          <a:ext cx="2493587" cy="3057243"/>
        </a:xfrm>
        <a:prstGeom prst="rect">
          <a:avLst/>
        </a:prstGeom>
        <a:solidFill>
          <a:schemeClr val="accent2">
            <a:tint val="40000"/>
            <a:alpha val="90000"/>
            <a:hueOff val="-796293"/>
            <a:satOff val="9313"/>
            <a:lumOff val="1023"/>
            <a:alphaOff val="0"/>
          </a:schemeClr>
        </a:solidFill>
        <a:ln w="22225" cap="rnd" cmpd="sng" algn="ctr">
          <a:solidFill>
            <a:schemeClr val="accent2">
              <a:tint val="40000"/>
              <a:alpha val="90000"/>
              <a:hueOff val="-796293"/>
              <a:satOff val="9313"/>
              <a:lumOff val="10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K-Nearest Neighbors (k=5) with SMOTE</a:t>
          </a:r>
        </a:p>
        <a:p>
          <a:pPr marL="228600" lvl="1" indent="-228600" algn="l" defTabSz="977900">
            <a:lnSpc>
              <a:spcPct val="90000"/>
            </a:lnSpc>
            <a:spcBef>
              <a:spcPct val="0"/>
            </a:spcBef>
            <a:spcAft>
              <a:spcPct val="15000"/>
            </a:spcAft>
            <a:buChar char="•"/>
          </a:pPr>
          <a:r>
            <a:rPr lang="en-US" sz="2200" kern="1200" dirty="0"/>
            <a:t>Accuracy – 31.47%</a:t>
          </a:r>
        </a:p>
        <a:p>
          <a:pPr marL="228600" lvl="1" indent="-228600" algn="l" defTabSz="977900">
            <a:lnSpc>
              <a:spcPct val="90000"/>
            </a:lnSpc>
            <a:spcBef>
              <a:spcPct val="0"/>
            </a:spcBef>
            <a:spcAft>
              <a:spcPct val="15000"/>
            </a:spcAft>
            <a:buChar char="•"/>
          </a:pPr>
          <a:r>
            <a:rPr lang="en-US" sz="2200" kern="1200" dirty="0"/>
            <a:t>Overall Recall – 31%</a:t>
          </a:r>
        </a:p>
        <a:p>
          <a:pPr marL="228600" lvl="1" indent="-228600" algn="l" defTabSz="977900">
            <a:lnSpc>
              <a:spcPct val="90000"/>
            </a:lnSpc>
            <a:spcBef>
              <a:spcPct val="0"/>
            </a:spcBef>
            <a:spcAft>
              <a:spcPct val="15000"/>
            </a:spcAft>
            <a:buChar char="•"/>
          </a:pPr>
          <a:r>
            <a:rPr lang="en-US" sz="2200" kern="1200" dirty="0"/>
            <a:t>Specific Recall – 15%</a:t>
          </a:r>
        </a:p>
      </dsp:txBody>
      <dsp:txXfrm>
        <a:off x="5689526" y="695318"/>
        <a:ext cx="2493587" cy="3057243"/>
      </dsp:txXfrm>
    </dsp:sp>
    <dsp:sp modelId="{199C6C8C-821E-4F8D-A16F-01189F5E5E43}">
      <dsp:nvSpPr>
        <dsp:cNvPr id="0" name=""/>
        <dsp:cNvSpPr/>
      </dsp:nvSpPr>
      <dsp:spPr>
        <a:xfrm>
          <a:off x="8532215" y="61718"/>
          <a:ext cx="2493587" cy="633600"/>
        </a:xfrm>
        <a:prstGeom prst="rect">
          <a:avLst/>
        </a:prstGeom>
        <a:solidFill>
          <a:schemeClr val="accent2">
            <a:hueOff val="-882696"/>
            <a:satOff val="4218"/>
            <a:lumOff val="5883"/>
            <a:alphaOff val="0"/>
          </a:schemeClr>
        </a:solidFill>
        <a:ln w="22225" cap="rnd" cmpd="sng" algn="ctr">
          <a:solidFill>
            <a:schemeClr val="accent2">
              <a:hueOff val="-882696"/>
              <a:satOff val="4218"/>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Retail Partner</a:t>
          </a:r>
        </a:p>
      </dsp:txBody>
      <dsp:txXfrm>
        <a:off x="8532215" y="61718"/>
        <a:ext cx="2493587" cy="633600"/>
      </dsp:txXfrm>
    </dsp:sp>
    <dsp:sp modelId="{BC4983E8-8485-44F7-80D1-2C0CCE9DE2C6}">
      <dsp:nvSpPr>
        <dsp:cNvPr id="0" name=""/>
        <dsp:cNvSpPr/>
      </dsp:nvSpPr>
      <dsp:spPr>
        <a:xfrm>
          <a:off x="8532215" y="695318"/>
          <a:ext cx="2493587" cy="3057243"/>
        </a:xfrm>
        <a:prstGeom prst="rect">
          <a:avLst/>
        </a:prstGeom>
        <a:solidFill>
          <a:schemeClr val="accent2">
            <a:tint val="40000"/>
            <a:alpha val="90000"/>
            <a:hueOff val="-1194440"/>
            <a:satOff val="13969"/>
            <a:lumOff val="1535"/>
            <a:alphaOff val="0"/>
          </a:schemeClr>
        </a:solidFill>
        <a:ln w="22225" cap="rnd" cmpd="sng" algn="ctr">
          <a:solidFill>
            <a:schemeClr val="accent2">
              <a:tint val="40000"/>
              <a:alpha val="90000"/>
              <a:hueOff val="-1194440"/>
              <a:satOff val="13969"/>
              <a:lumOff val="153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Decision Tree (d=8) with SMOTE</a:t>
          </a:r>
        </a:p>
        <a:p>
          <a:pPr marL="228600" lvl="1" indent="-228600" algn="l" defTabSz="977900">
            <a:lnSpc>
              <a:spcPct val="90000"/>
            </a:lnSpc>
            <a:spcBef>
              <a:spcPct val="0"/>
            </a:spcBef>
            <a:spcAft>
              <a:spcPct val="15000"/>
            </a:spcAft>
            <a:buChar char="•"/>
          </a:pPr>
          <a:r>
            <a:rPr lang="en-US" sz="2200" kern="1200" dirty="0"/>
            <a:t>Accuracy – 32.61%</a:t>
          </a:r>
        </a:p>
        <a:p>
          <a:pPr marL="228600" lvl="1" indent="-228600" algn="l" defTabSz="977900">
            <a:lnSpc>
              <a:spcPct val="90000"/>
            </a:lnSpc>
            <a:spcBef>
              <a:spcPct val="0"/>
            </a:spcBef>
            <a:spcAft>
              <a:spcPct val="15000"/>
            </a:spcAft>
            <a:buChar char="•"/>
          </a:pPr>
          <a:r>
            <a:rPr lang="en-US" sz="2200" kern="1200" dirty="0"/>
            <a:t>Overall Recall – 33%</a:t>
          </a:r>
        </a:p>
        <a:p>
          <a:pPr marL="228600" lvl="1" indent="-228600" algn="l" defTabSz="977900">
            <a:lnSpc>
              <a:spcPct val="90000"/>
            </a:lnSpc>
            <a:spcBef>
              <a:spcPct val="0"/>
            </a:spcBef>
            <a:spcAft>
              <a:spcPct val="15000"/>
            </a:spcAft>
            <a:buChar char="•"/>
          </a:pPr>
          <a:r>
            <a:rPr lang="en-US" sz="2200" kern="1200" dirty="0"/>
            <a:t>Specific Recall – 36%</a:t>
          </a:r>
        </a:p>
      </dsp:txBody>
      <dsp:txXfrm>
        <a:off x="8532215" y="695318"/>
        <a:ext cx="2493587" cy="305724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5FE34-A206-4A50-B1B7-0BC83864E637}">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230CB2-D0CE-4E87-A550-17CF4C49962F}">
      <dsp:nvSpPr>
        <dsp:cNvPr id="0" name=""/>
        <dsp:cNvSpPr/>
      </dsp:nvSpPr>
      <dsp:spPr>
        <a:xfrm>
          <a:off x="406904" y="303230"/>
          <a:ext cx="739825" cy="739825"/>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E3832D-E88F-4263-BD82-DB965075AFA9}">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100000"/>
            </a:lnSpc>
            <a:spcBef>
              <a:spcPct val="0"/>
            </a:spcBef>
            <a:spcAft>
              <a:spcPct val="35000"/>
            </a:spcAft>
            <a:buNone/>
          </a:pPr>
          <a:r>
            <a:rPr lang="en-US" sz="1800" kern="1200" dirty="0"/>
            <a:t>The models used through the analysis of both target variables did not prove to be strong predictors.  Further research should be performed with the following considerations:</a:t>
          </a:r>
        </a:p>
      </dsp:txBody>
      <dsp:txXfrm>
        <a:off x="1553633" y="574"/>
        <a:ext cx="5458736" cy="1345137"/>
      </dsp:txXfrm>
    </dsp:sp>
    <dsp:sp modelId="{28B647A0-3529-4E3F-8EF2-DD24CEDA6D01}">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D24CAC-ECFE-46D8-A57B-D49937F4C6D9}">
      <dsp:nvSpPr>
        <dsp:cNvPr id="0" name=""/>
        <dsp:cNvSpPr/>
      </dsp:nvSpPr>
      <dsp:spPr>
        <a:xfrm>
          <a:off x="406904" y="1984652"/>
          <a:ext cx="739825" cy="739825"/>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379230-FAE7-40F3-A071-1398C511AD7E}">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100000"/>
            </a:lnSpc>
            <a:spcBef>
              <a:spcPct val="0"/>
            </a:spcBef>
            <a:spcAft>
              <a:spcPct val="35000"/>
            </a:spcAft>
            <a:buNone/>
          </a:pPr>
          <a:r>
            <a:rPr lang="en-US" sz="1800" kern="1200" dirty="0"/>
            <a:t>Repeat timely adoption analysis with a longer window of 10-14 days.</a:t>
          </a:r>
        </a:p>
      </dsp:txBody>
      <dsp:txXfrm>
        <a:off x="1553633" y="1681996"/>
        <a:ext cx="5458736" cy="1345137"/>
      </dsp:txXfrm>
    </dsp:sp>
    <dsp:sp modelId="{995C2BEA-BCFB-456F-9D79-FB700A28540F}">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BBF347-9E14-44B0-B57B-23BA4AEDA050}">
      <dsp:nvSpPr>
        <dsp:cNvPr id="0" name=""/>
        <dsp:cNvSpPr/>
      </dsp:nvSpPr>
      <dsp:spPr>
        <a:xfrm>
          <a:off x="406904" y="3666074"/>
          <a:ext cx="739825" cy="739825"/>
        </a:xfrm>
        <a:prstGeom prst="rect">
          <a:avLst/>
        </a:prstGeom>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D80BFA7-4313-4FFB-B4D1-BCA65C7A79DB}">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100000"/>
            </a:lnSpc>
            <a:spcBef>
              <a:spcPct val="0"/>
            </a:spcBef>
            <a:spcAft>
              <a:spcPct val="35000"/>
            </a:spcAft>
            <a:buNone/>
          </a:pPr>
          <a:r>
            <a:rPr lang="en-US" sz="1800" kern="1200" dirty="0"/>
            <a:t>Repeat adoption channel analysis for each channel independently as a binary target.</a:t>
          </a:r>
        </a:p>
      </dsp:txBody>
      <dsp:txXfrm>
        <a:off x="1553633" y="3363418"/>
        <a:ext cx="5458736" cy="134513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B5DB4-4345-41F1-B08D-01A46F6E2361}">
      <dsp:nvSpPr>
        <dsp:cNvPr id="0" name=""/>
        <dsp:cNvSpPr/>
      </dsp:nvSpPr>
      <dsp:spPr>
        <a:xfrm>
          <a:off x="0" y="0"/>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61C0EA-8EF5-4054-89DE-CF20D50D1866}">
      <dsp:nvSpPr>
        <dsp:cNvPr id="0" name=""/>
        <dsp:cNvSpPr/>
      </dsp:nvSpPr>
      <dsp:spPr>
        <a:xfrm>
          <a:off x="0" y="0"/>
          <a:ext cx="11029950" cy="3633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dirty="0"/>
            <a:t>[1]</a:t>
          </a:r>
          <a:r>
            <a:rPr lang="en-US" sz="4400" i="1" kern="1200" dirty="0"/>
            <a:t> Pet Statistics | Shelter Intake and Surrender | ASPCA</a:t>
          </a:r>
          <a:r>
            <a:rPr lang="en-US" sz="4400" kern="1200" dirty="0"/>
            <a:t>. (n.d.). Retrieved June 13, 2020, from </a:t>
          </a:r>
          <a:r>
            <a:rPr lang="en-US" sz="4400" kern="1200" dirty="0">
              <a:hlinkClick xmlns:r="http://schemas.openxmlformats.org/officeDocument/2006/relationships" r:id="rId1"/>
            </a:rPr>
            <a:t>https://www.aspca.org/animal-homelessness/shelter-intake-and-surrender/pet-statistics</a:t>
          </a:r>
          <a:endParaRPr lang="en-US" sz="4400" kern="1200" dirty="0"/>
        </a:p>
      </dsp:txBody>
      <dsp:txXfrm>
        <a:off x="0" y="0"/>
        <a:ext cx="11029950" cy="36337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385D7-DDD3-43C5-ACA3-602091997603}">
      <dsp:nvSpPr>
        <dsp:cNvPr id="0" name=""/>
        <dsp:cNvSpPr/>
      </dsp:nvSpPr>
      <dsp:spPr>
        <a:xfrm>
          <a:off x="0" y="3962132"/>
          <a:ext cx="6878108" cy="0"/>
        </a:xfrm>
        <a:prstGeom prst="line">
          <a:avLst/>
        </a:pr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9C7335-45D1-411E-90C6-2246F0056607}">
      <dsp:nvSpPr>
        <dsp:cNvPr id="0" name=""/>
        <dsp:cNvSpPr/>
      </dsp:nvSpPr>
      <dsp:spPr>
        <a:xfrm>
          <a:off x="0" y="2620165"/>
          <a:ext cx="6878108" cy="0"/>
        </a:xfrm>
        <a:prstGeom prst="line">
          <a:avLst/>
        </a:pr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C0086A-38CE-44D4-A2C4-CF07DE5D176A}">
      <dsp:nvSpPr>
        <dsp:cNvPr id="0" name=""/>
        <dsp:cNvSpPr/>
      </dsp:nvSpPr>
      <dsp:spPr>
        <a:xfrm>
          <a:off x="0" y="1278197"/>
          <a:ext cx="6878108" cy="0"/>
        </a:xfrm>
        <a:prstGeom prst="line">
          <a:avLst/>
        </a:pr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5635D3-91C7-4EC4-9613-35FF6C1C6260}">
      <dsp:nvSpPr>
        <dsp:cNvPr id="0" name=""/>
        <dsp:cNvSpPr/>
      </dsp:nvSpPr>
      <dsp:spPr>
        <a:xfrm>
          <a:off x="1788308" y="133"/>
          <a:ext cx="5089799" cy="1278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lang="en-US" sz="1700" kern="1200" dirty="0"/>
            <a:t>What types of live release programs can be improved upon to reduce euthanasia?  What breed of animal do we focus on? How many years of data is </a:t>
          </a:r>
          <a:r>
            <a:rPr lang="en-US" sz="1700" kern="1200" dirty="0" err="1"/>
            <a:t>relevent</a:t>
          </a:r>
          <a:r>
            <a:rPr lang="en-US" sz="1700" kern="1200" dirty="0"/>
            <a:t>?</a:t>
          </a:r>
        </a:p>
      </dsp:txBody>
      <dsp:txXfrm>
        <a:off x="1788308" y="133"/>
        <a:ext cx="5089799" cy="1278064"/>
      </dsp:txXfrm>
    </dsp:sp>
    <dsp:sp modelId="{5B5753ED-B551-453C-BA4D-CBB6607AA07E}">
      <dsp:nvSpPr>
        <dsp:cNvPr id="0" name=""/>
        <dsp:cNvSpPr/>
      </dsp:nvSpPr>
      <dsp:spPr>
        <a:xfrm>
          <a:off x="0" y="133"/>
          <a:ext cx="1788308" cy="1278064"/>
        </a:xfrm>
        <a:prstGeom prst="round2SameRect">
          <a:avLst>
            <a:gd name="adj1" fmla="val 16670"/>
            <a:gd name="adj2" fmla="val 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Choosing the Right Data</a:t>
          </a:r>
        </a:p>
      </dsp:txBody>
      <dsp:txXfrm>
        <a:off x="62401" y="62534"/>
        <a:ext cx="1663506" cy="1215663"/>
      </dsp:txXfrm>
    </dsp:sp>
    <dsp:sp modelId="{18EA1539-E187-4A9A-8C10-0413BC48C862}">
      <dsp:nvSpPr>
        <dsp:cNvPr id="0" name=""/>
        <dsp:cNvSpPr/>
      </dsp:nvSpPr>
      <dsp:spPr>
        <a:xfrm>
          <a:off x="1788308" y="1342100"/>
          <a:ext cx="5089799" cy="1278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lang="en-US" sz="1700" kern="1200" dirty="0"/>
            <a:t>Animals often find themselves in the shelter multiple times.  How do we handle animals with multiple intakes? Sometimes animals are taken in from other organizations. Does that change our analysis?</a:t>
          </a:r>
          <a:br>
            <a:rPr lang="en-US" sz="1700" kern="1200" dirty="0"/>
          </a:br>
          <a:endParaRPr lang="en-US" sz="1700" kern="1200" dirty="0"/>
        </a:p>
      </dsp:txBody>
      <dsp:txXfrm>
        <a:off x="1788308" y="1342100"/>
        <a:ext cx="5089799" cy="1278064"/>
      </dsp:txXfrm>
    </dsp:sp>
    <dsp:sp modelId="{C5B9BEA5-0EB0-46C0-9018-2C5114DDA4B9}">
      <dsp:nvSpPr>
        <dsp:cNvPr id="0" name=""/>
        <dsp:cNvSpPr/>
      </dsp:nvSpPr>
      <dsp:spPr>
        <a:xfrm>
          <a:off x="0" y="1342100"/>
          <a:ext cx="1788308" cy="1278064"/>
        </a:xfrm>
        <a:prstGeom prst="round2SameRect">
          <a:avLst>
            <a:gd name="adj1" fmla="val 16670"/>
            <a:gd name="adj2" fmla="val 0"/>
          </a:avLst>
        </a:prstGeom>
        <a:solidFill>
          <a:schemeClr val="accent2">
            <a:hueOff val="-441348"/>
            <a:satOff val="2109"/>
            <a:lumOff val="2941"/>
            <a:alphaOff val="0"/>
          </a:schemeClr>
        </a:solidFill>
        <a:ln w="22225" cap="rnd" cmpd="sng" algn="ctr">
          <a:solidFill>
            <a:schemeClr val="accent2">
              <a:hueOff val="-441348"/>
              <a:satOff val="2109"/>
              <a:lumOff val="294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Exceptions to the Rule</a:t>
          </a:r>
        </a:p>
      </dsp:txBody>
      <dsp:txXfrm>
        <a:off x="62401" y="1404501"/>
        <a:ext cx="1663506" cy="1215663"/>
      </dsp:txXfrm>
    </dsp:sp>
    <dsp:sp modelId="{1D7A7069-42AD-420D-8057-296B3DD6FEE0}">
      <dsp:nvSpPr>
        <dsp:cNvPr id="0" name=""/>
        <dsp:cNvSpPr/>
      </dsp:nvSpPr>
      <dsp:spPr>
        <a:xfrm>
          <a:off x="1788308" y="2684068"/>
          <a:ext cx="5089799" cy="1278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lang="en-US" sz="1700" kern="1200" dirty="0"/>
            <a:t>We know factors like age, breed and size impact an animal’s adoptability but these qualities cannot be changed by the organization.  Are there other factors that impact animal placement that can be controlled to improve outcomes?</a:t>
          </a:r>
        </a:p>
      </dsp:txBody>
      <dsp:txXfrm>
        <a:off x="1788308" y="2684068"/>
        <a:ext cx="5089799" cy="1278064"/>
      </dsp:txXfrm>
    </dsp:sp>
    <dsp:sp modelId="{52D549F3-45B5-40E3-8389-5F21BF21BCDD}">
      <dsp:nvSpPr>
        <dsp:cNvPr id="0" name=""/>
        <dsp:cNvSpPr/>
      </dsp:nvSpPr>
      <dsp:spPr>
        <a:xfrm>
          <a:off x="0" y="2684068"/>
          <a:ext cx="1788308" cy="1278064"/>
        </a:xfrm>
        <a:prstGeom prst="round2SameRect">
          <a:avLst>
            <a:gd name="adj1" fmla="val 16670"/>
            <a:gd name="adj2" fmla="val 0"/>
          </a:avLst>
        </a:prstGeom>
        <a:solidFill>
          <a:schemeClr val="accent2">
            <a:hueOff val="-882696"/>
            <a:satOff val="4218"/>
            <a:lumOff val="5883"/>
            <a:alphaOff val="0"/>
          </a:schemeClr>
        </a:solidFill>
        <a:ln w="22225" cap="rnd" cmpd="sng" algn="ctr">
          <a:solidFill>
            <a:schemeClr val="accent2">
              <a:hueOff val="-882696"/>
              <a:satOff val="4218"/>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Not all adoption factors are controllable.</a:t>
          </a:r>
        </a:p>
      </dsp:txBody>
      <dsp:txXfrm>
        <a:off x="62401" y="2746469"/>
        <a:ext cx="1663506" cy="12156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2301974" y="107140"/>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2769974" y="575140"/>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Can we predict the Dogs and Cats most likely to be adopted within 7 days?</a:t>
          </a:r>
        </a:p>
      </dsp:txBody>
      <dsp:txXfrm>
        <a:off x="1599974" y="2987140"/>
        <a:ext cx="3600000" cy="720000"/>
      </dsp:txXfrm>
    </dsp:sp>
    <dsp:sp modelId="{FF93E135-77D6-48A0-8871-9BC93D705D06}">
      <dsp:nvSpPr>
        <dsp:cNvPr id="0" name=""/>
        <dsp:cNvSpPr/>
      </dsp:nvSpPr>
      <dsp:spPr>
        <a:xfrm>
          <a:off x="6531975" y="107140"/>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Can this information be used to route the animal to the best adoption channel?</a:t>
          </a:r>
        </a:p>
      </dsp:txBody>
      <dsp:txXfrm>
        <a:off x="5829975" y="2987140"/>
        <a:ext cx="36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B5DB4-4345-41F1-B08D-01A46F6E2361}">
      <dsp:nvSpPr>
        <dsp:cNvPr id="0" name=""/>
        <dsp:cNvSpPr/>
      </dsp:nvSpPr>
      <dsp:spPr>
        <a:xfrm>
          <a:off x="0" y="0"/>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61C0EA-8EF5-4054-89DE-CF20D50D1866}">
      <dsp:nvSpPr>
        <dsp:cNvPr id="0" name=""/>
        <dsp:cNvSpPr/>
      </dsp:nvSpPr>
      <dsp:spPr>
        <a:xfrm>
          <a:off x="0" y="0"/>
          <a:ext cx="11029950" cy="908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The main dataset for the analysis contains intakes from 1/1/2015 through 12/31/2019 with an adoption date by 2/29/2020.</a:t>
          </a:r>
        </a:p>
      </dsp:txBody>
      <dsp:txXfrm>
        <a:off x="0" y="0"/>
        <a:ext cx="11029950" cy="908446"/>
      </dsp:txXfrm>
    </dsp:sp>
    <dsp:sp modelId="{20FD31D3-18EC-422C-B6F2-E475B99CF022}">
      <dsp:nvSpPr>
        <dsp:cNvPr id="0" name=""/>
        <dsp:cNvSpPr/>
      </dsp:nvSpPr>
      <dsp:spPr>
        <a:xfrm>
          <a:off x="0" y="908446"/>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F9D425-CC71-4792-9A5F-4F429C2E13D0}">
      <dsp:nvSpPr>
        <dsp:cNvPr id="0" name=""/>
        <dsp:cNvSpPr/>
      </dsp:nvSpPr>
      <dsp:spPr>
        <a:xfrm>
          <a:off x="0" y="908446"/>
          <a:ext cx="11029950" cy="908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The data was filtered to only include cats and dogs with only one intake between 1/1/2015 and 12/31/2019.</a:t>
          </a:r>
        </a:p>
      </dsp:txBody>
      <dsp:txXfrm>
        <a:off x="0" y="908446"/>
        <a:ext cx="11029950" cy="908446"/>
      </dsp:txXfrm>
    </dsp:sp>
    <dsp:sp modelId="{0C70092F-5324-45CC-821C-BB40D2CF2456}">
      <dsp:nvSpPr>
        <dsp:cNvPr id="0" name=""/>
        <dsp:cNvSpPr/>
      </dsp:nvSpPr>
      <dsp:spPr>
        <a:xfrm>
          <a:off x="0" y="1816893"/>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C1687D-5D31-4C9F-9FDC-5A28EB170C81}">
      <dsp:nvSpPr>
        <dsp:cNvPr id="0" name=""/>
        <dsp:cNvSpPr/>
      </dsp:nvSpPr>
      <dsp:spPr>
        <a:xfrm>
          <a:off x="0" y="1816893"/>
          <a:ext cx="11029950" cy="908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The initial dataset contains 10490 observations and 32 variables to be used in Exploratory Data Analysis.</a:t>
          </a:r>
        </a:p>
      </dsp:txBody>
      <dsp:txXfrm>
        <a:off x="0" y="1816893"/>
        <a:ext cx="11029950" cy="908446"/>
      </dsp:txXfrm>
    </dsp:sp>
    <dsp:sp modelId="{A133033D-4764-4153-BA3C-4070D335A927}">
      <dsp:nvSpPr>
        <dsp:cNvPr id="0" name=""/>
        <dsp:cNvSpPr/>
      </dsp:nvSpPr>
      <dsp:spPr>
        <a:xfrm>
          <a:off x="0" y="2725340"/>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9A9B26-46FF-4E7D-8FC9-89E378D63765}">
      <dsp:nvSpPr>
        <dsp:cNvPr id="0" name=""/>
        <dsp:cNvSpPr/>
      </dsp:nvSpPr>
      <dsp:spPr>
        <a:xfrm>
          <a:off x="0" y="2725340"/>
          <a:ext cx="11029950" cy="908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Preliminary summary statistics were viewed on each variable, and variables with a large amount of nulls, little variation in values, and personal information related to the employee or client were excluded.</a:t>
          </a:r>
        </a:p>
      </dsp:txBody>
      <dsp:txXfrm>
        <a:off x="0" y="2725340"/>
        <a:ext cx="11029950" cy="9084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B5DB4-4345-41F1-B08D-01A46F6E2361}">
      <dsp:nvSpPr>
        <dsp:cNvPr id="0" name=""/>
        <dsp:cNvSpPr/>
      </dsp:nvSpPr>
      <dsp:spPr>
        <a:xfrm>
          <a:off x="0" y="0"/>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61C0EA-8EF5-4054-89DE-CF20D50D1866}">
      <dsp:nvSpPr>
        <dsp:cNvPr id="0" name=""/>
        <dsp:cNvSpPr/>
      </dsp:nvSpPr>
      <dsp:spPr>
        <a:xfrm>
          <a:off x="0" y="0"/>
          <a:ext cx="11029950" cy="908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100000"/>
            </a:lnSpc>
            <a:spcBef>
              <a:spcPct val="0"/>
            </a:spcBef>
            <a:spcAft>
              <a:spcPct val="35000"/>
            </a:spcAft>
            <a:buNone/>
          </a:pPr>
          <a:r>
            <a:rPr lang="en-US" sz="1700" kern="1200" dirty="0"/>
            <a:t>The dataset contains 4617 cat observations and 5873 dog observations.  Dogs and cats will be analyzed separately as they have different factors that can impact adoptability.</a:t>
          </a:r>
        </a:p>
      </dsp:txBody>
      <dsp:txXfrm>
        <a:off x="0" y="0"/>
        <a:ext cx="11029950" cy="908446"/>
      </dsp:txXfrm>
    </dsp:sp>
    <dsp:sp modelId="{48CEEA33-B961-463A-9C70-47AD8E49A04A}">
      <dsp:nvSpPr>
        <dsp:cNvPr id="0" name=""/>
        <dsp:cNvSpPr/>
      </dsp:nvSpPr>
      <dsp:spPr>
        <a:xfrm>
          <a:off x="0" y="908446"/>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EFA7FA-708C-4A49-A8F3-A6EC6147328C}">
      <dsp:nvSpPr>
        <dsp:cNvPr id="0" name=""/>
        <dsp:cNvSpPr/>
      </dsp:nvSpPr>
      <dsp:spPr>
        <a:xfrm>
          <a:off x="0" y="908446"/>
          <a:ext cx="11029950" cy="908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100000"/>
            </a:lnSpc>
            <a:spcBef>
              <a:spcPct val="0"/>
            </a:spcBef>
            <a:spcAft>
              <a:spcPct val="35000"/>
            </a:spcAft>
            <a:buNone/>
          </a:pPr>
          <a:r>
            <a:rPr lang="en-US" sz="1700" kern="1200" dirty="0"/>
            <a:t>Some variables are only populated for certain intake types. Visuals are used to get a better idea of when the data is populated.  If we decide to model the data for intake types separately, these variables would be useful as features.  These variables are Intake Subtype, Intake Reason, Intake Agency Association, and Length Owned.</a:t>
          </a:r>
        </a:p>
      </dsp:txBody>
      <dsp:txXfrm>
        <a:off x="0" y="908446"/>
        <a:ext cx="11029950" cy="908446"/>
      </dsp:txXfrm>
    </dsp:sp>
    <dsp:sp modelId="{FCD3A167-E0D3-48A6-9422-606D683B6FAB}">
      <dsp:nvSpPr>
        <dsp:cNvPr id="0" name=""/>
        <dsp:cNvSpPr/>
      </dsp:nvSpPr>
      <dsp:spPr>
        <a:xfrm>
          <a:off x="0" y="1816893"/>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D1EA97-ABFC-403D-85D5-A9D3EEE45B1E}">
      <dsp:nvSpPr>
        <dsp:cNvPr id="0" name=""/>
        <dsp:cNvSpPr/>
      </dsp:nvSpPr>
      <dsp:spPr>
        <a:xfrm>
          <a:off x="0" y="1816893"/>
          <a:ext cx="11029950" cy="908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100000"/>
            </a:lnSpc>
            <a:spcBef>
              <a:spcPct val="0"/>
            </a:spcBef>
            <a:spcAft>
              <a:spcPct val="35000"/>
            </a:spcAft>
            <a:buNone/>
          </a:pPr>
          <a:r>
            <a:rPr lang="en-US" sz="1700" kern="1200" dirty="0"/>
            <a:t>Kittens and puppies below 2 months of age were removed from the data set because they are often in foster care for weeks until they are old enough to be placed for adoption. 2359 records were removed from the dataset meeting this criteria.</a:t>
          </a:r>
        </a:p>
      </dsp:txBody>
      <dsp:txXfrm>
        <a:off x="0" y="1816893"/>
        <a:ext cx="11029950" cy="908446"/>
      </dsp:txXfrm>
    </dsp:sp>
    <dsp:sp modelId="{9CFFD590-53FA-4AA1-ACE9-B68600FAC991}">
      <dsp:nvSpPr>
        <dsp:cNvPr id="0" name=""/>
        <dsp:cNvSpPr/>
      </dsp:nvSpPr>
      <dsp:spPr>
        <a:xfrm>
          <a:off x="0" y="2725340"/>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1CD6D5-94E3-4F30-B654-D84393953DAD}">
      <dsp:nvSpPr>
        <dsp:cNvPr id="0" name=""/>
        <dsp:cNvSpPr/>
      </dsp:nvSpPr>
      <dsp:spPr>
        <a:xfrm>
          <a:off x="0" y="2725340"/>
          <a:ext cx="11029950" cy="908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100000"/>
            </a:lnSpc>
            <a:spcBef>
              <a:spcPct val="0"/>
            </a:spcBef>
            <a:spcAft>
              <a:spcPct val="35000"/>
            </a:spcAft>
            <a:buNone/>
          </a:pPr>
          <a:r>
            <a:rPr lang="en-US" sz="1700" kern="1200" dirty="0"/>
            <a:t>Duplicate observations were observed for adopted animals who were returned to the shelter, creating challenges with merging data together.  These records represented a small percentage of the population and were removed.</a:t>
          </a:r>
        </a:p>
      </dsp:txBody>
      <dsp:txXfrm>
        <a:off x="0" y="2725340"/>
        <a:ext cx="11029950" cy="9084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C4B17-C8F8-4EF4-89E1-25B9BAE3CCC2}">
      <dsp:nvSpPr>
        <dsp:cNvPr id="0" name=""/>
        <dsp:cNvSpPr/>
      </dsp:nvSpPr>
      <dsp:spPr>
        <a:xfrm>
          <a:off x="0" y="0"/>
          <a:ext cx="3123783"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1DA483-4D18-498E-93B2-6CACA5DD0B95}">
      <dsp:nvSpPr>
        <dsp:cNvPr id="0" name=""/>
        <dsp:cNvSpPr/>
      </dsp:nvSpPr>
      <dsp:spPr>
        <a:xfrm>
          <a:off x="0" y="0"/>
          <a:ext cx="3123783" cy="3671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0" tIns="228600" rIns="228600" bIns="228600" numCol="1" spcCol="1270" anchor="t" anchorCtr="0">
          <a:noAutofit/>
        </a:bodyPr>
        <a:lstStyle/>
        <a:p>
          <a:pPr marL="0" lvl="0" indent="0" algn="ctr" defTabSz="2667000">
            <a:lnSpc>
              <a:spcPct val="90000"/>
            </a:lnSpc>
            <a:spcBef>
              <a:spcPct val="0"/>
            </a:spcBef>
            <a:spcAft>
              <a:spcPct val="35000"/>
            </a:spcAft>
            <a:buNone/>
          </a:pPr>
          <a:r>
            <a:rPr lang="en-US" sz="6000" kern="1200" dirty="0"/>
            <a:t>Adopted in Seven Days</a:t>
          </a:r>
        </a:p>
      </dsp:txBody>
      <dsp:txXfrm>
        <a:off x="0" y="0"/>
        <a:ext cx="3123783" cy="36719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FF241-F8FE-4AF8-89FA-53EB34026EEB}">
      <dsp:nvSpPr>
        <dsp:cNvPr id="0" name=""/>
        <dsp:cNvSpPr/>
      </dsp:nvSpPr>
      <dsp:spPr>
        <a:xfrm>
          <a:off x="0" y="0"/>
          <a:ext cx="7240909" cy="0"/>
        </a:xfrm>
        <a:prstGeom prst="line">
          <a:avLst/>
        </a:prstGeom>
        <a:solidFill>
          <a:schemeClr val="dk2">
            <a:hueOff val="0"/>
            <a:satOff val="0"/>
            <a:lumOff val="0"/>
            <a:alphaOff val="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5A840C55-2D63-4DD7-9F48-D405F1BAC4BD}">
      <dsp:nvSpPr>
        <dsp:cNvPr id="0" name=""/>
        <dsp:cNvSpPr/>
      </dsp:nvSpPr>
      <dsp:spPr>
        <a:xfrm>
          <a:off x="0" y="0"/>
          <a:ext cx="7240909" cy="1607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dirty="0"/>
            <a:t>Adoption Channels</a:t>
          </a:r>
        </a:p>
      </dsp:txBody>
      <dsp:txXfrm>
        <a:off x="0" y="0"/>
        <a:ext cx="7240909" cy="16070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465F39-01C3-49F7-AD9A-A886A7E987DC}">
      <dsp:nvSpPr>
        <dsp:cNvPr id="0" name=""/>
        <dsp:cNvSpPr/>
      </dsp:nvSpPr>
      <dsp:spPr>
        <a:xfrm>
          <a:off x="53" y="119318"/>
          <a:ext cx="5154131" cy="518400"/>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Timely Adoption</a:t>
          </a:r>
          <a:endParaRPr lang="en-US" sz="1800" kern="1200" dirty="0"/>
        </a:p>
      </dsp:txBody>
      <dsp:txXfrm>
        <a:off x="53" y="119318"/>
        <a:ext cx="5154131" cy="518400"/>
      </dsp:txXfrm>
    </dsp:sp>
    <dsp:sp modelId="{215001EF-ABDF-44F3-BA1E-9D7C3F188DE9}">
      <dsp:nvSpPr>
        <dsp:cNvPr id="0" name=""/>
        <dsp:cNvSpPr/>
      </dsp:nvSpPr>
      <dsp:spPr>
        <a:xfrm>
          <a:off x="53" y="637718"/>
          <a:ext cx="5154131" cy="3057243"/>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Symbol" panose="05050102010706020507" pitchFamily="18" charset="2"/>
            <a:buChar char=""/>
          </a:pPr>
          <a:r>
            <a:rPr lang="en-US" sz="1800" kern="1200"/>
            <a:t>Predict whether an animal was adopted within 7 days of intake</a:t>
          </a:r>
          <a:endParaRPr lang="en-US" sz="1800" kern="1200" dirty="0"/>
        </a:p>
        <a:p>
          <a:pPr marL="171450" lvl="1" indent="-171450" algn="l" defTabSz="800100">
            <a:lnSpc>
              <a:spcPct val="90000"/>
            </a:lnSpc>
            <a:spcBef>
              <a:spcPct val="0"/>
            </a:spcBef>
            <a:spcAft>
              <a:spcPct val="15000"/>
            </a:spcAft>
            <a:buFont typeface="Symbol" panose="05050102010706020507" pitchFamily="18" charset="2"/>
            <a:buChar char=""/>
          </a:pPr>
          <a:r>
            <a:rPr lang="en-US" sz="1800" kern="1200"/>
            <a:t>A Logistic Regression model with upsampling and downsampling on the target class and scaling using StandardScaler. </a:t>
          </a:r>
          <a:endParaRPr lang="en-US" sz="1800" kern="1200" dirty="0"/>
        </a:p>
        <a:p>
          <a:pPr marL="171450" lvl="1" indent="-171450" algn="l" defTabSz="800100">
            <a:lnSpc>
              <a:spcPct val="90000"/>
            </a:lnSpc>
            <a:spcBef>
              <a:spcPct val="0"/>
            </a:spcBef>
            <a:spcAft>
              <a:spcPct val="15000"/>
            </a:spcAft>
            <a:buFont typeface="Symbol" panose="05050102010706020507" pitchFamily="18" charset="2"/>
            <a:buChar char=""/>
          </a:pPr>
          <a:r>
            <a:rPr lang="en-US" sz="1800" kern="1200"/>
            <a:t>A Support Vector Classifier was used with the kernel parameter set to linear, the class weight equal to balanced and probability as true.</a:t>
          </a:r>
        </a:p>
        <a:p>
          <a:pPr marL="171450" lvl="1" indent="-171450" algn="l" defTabSz="800100">
            <a:lnSpc>
              <a:spcPct val="90000"/>
            </a:lnSpc>
            <a:spcBef>
              <a:spcPct val="0"/>
            </a:spcBef>
            <a:spcAft>
              <a:spcPct val="15000"/>
            </a:spcAft>
            <a:buFont typeface="Symbol" panose="05050102010706020507" pitchFamily="18" charset="2"/>
            <a:buChar char=""/>
          </a:pPr>
          <a:r>
            <a:rPr lang="en-US" sz="1800" kern="1200"/>
            <a:t>A Random Forest ensemble method was used with the class weight set to balanced and max depths of 3, 5, and 8.</a:t>
          </a:r>
        </a:p>
      </dsp:txBody>
      <dsp:txXfrm>
        <a:off x="53" y="637718"/>
        <a:ext cx="5154131" cy="3057243"/>
      </dsp:txXfrm>
    </dsp:sp>
    <dsp:sp modelId="{A5FA01DD-8090-429A-BAFF-8CB81FD6215E}">
      <dsp:nvSpPr>
        <dsp:cNvPr id="0" name=""/>
        <dsp:cNvSpPr/>
      </dsp:nvSpPr>
      <dsp:spPr>
        <a:xfrm>
          <a:off x="5875764" y="119318"/>
          <a:ext cx="5154131" cy="518400"/>
        </a:xfrm>
        <a:prstGeom prst="rect">
          <a:avLst/>
        </a:prstGeom>
        <a:solidFill>
          <a:schemeClr val="accent2">
            <a:hueOff val="-882696"/>
            <a:satOff val="4218"/>
            <a:lumOff val="5883"/>
            <a:alphaOff val="0"/>
          </a:schemeClr>
        </a:solidFill>
        <a:ln w="22225" cap="rnd" cmpd="sng" algn="ctr">
          <a:solidFill>
            <a:schemeClr val="accent2">
              <a:hueOff val="-882696"/>
              <a:satOff val="4218"/>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Adoption Channel</a:t>
          </a:r>
          <a:endParaRPr lang="en-US" sz="1800" kern="1200" dirty="0"/>
        </a:p>
      </dsp:txBody>
      <dsp:txXfrm>
        <a:off x="5875764" y="119318"/>
        <a:ext cx="5154131" cy="518400"/>
      </dsp:txXfrm>
    </dsp:sp>
    <dsp:sp modelId="{CEEA4AD0-EC3D-4BA3-94DE-39EB96B729AB}">
      <dsp:nvSpPr>
        <dsp:cNvPr id="0" name=""/>
        <dsp:cNvSpPr/>
      </dsp:nvSpPr>
      <dsp:spPr>
        <a:xfrm>
          <a:off x="5875764" y="637718"/>
          <a:ext cx="5154131" cy="3057243"/>
        </a:xfrm>
        <a:prstGeom prst="rect">
          <a:avLst/>
        </a:prstGeom>
        <a:solidFill>
          <a:schemeClr val="accent2">
            <a:tint val="40000"/>
            <a:alpha val="90000"/>
            <a:hueOff val="-1194440"/>
            <a:satOff val="13969"/>
            <a:lumOff val="1535"/>
            <a:alphaOff val="0"/>
          </a:schemeClr>
        </a:solidFill>
        <a:ln w="22225" cap="rnd" cmpd="sng" algn="ctr">
          <a:solidFill>
            <a:schemeClr val="accent2">
              <a:tint val="40000"/>
              <a:alpha val="90000"/>
              <a:hueOff val="-1194440"/>
              <a:satOff val="13969"/>
              <a:lumOff val="153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100000"/>
            </a:lnSpc>
            <a:spcBef>
              <a:spcPct val="0"/>
            </a:spcBef>
            <a:spcAft>
              <a:spcPct val="15000"/>
            </a:spcAft>
            <a:buChar char="•"/>
          </a:pPr>
          <a:r>
            <a:rPr lang="en-US" sz="1800" kern="1200" dirty="0"/>
            <a:t>Predict the adoption channel that is best suited for an animal</a:t>
          </a:r>
        </a:p>
        <a:p>
          <a:pPr marL="171450" lvl="1" indent="-171450" algn="l" defTabSz="800100">
            <a:lnSpc>
              <a:spcPct val="90000"/>
            </a:lnSpc>
            <a:spcBef>
              <a:spcPct val="0"/>
            </a:spcBef>
            <a:spcAft>
              <a:spcPct val="15000"/>
            </a:spcAft>
            <a:buFont typeface="Symbol" panose="05050102010706020507" pitchFamily="18" charset="2"/>
            <a:buChar char=""/>
          </a:pPr>
          <a:r>
            <a:rPr lang="en-US" sz="1800" kern="1200" dirty="0"/>
            <a:t>Three decision tree classifiers were built with depths of 3, 5, and 8 using SMOTE to resample based on the target variable. </a:t>
          </a:r>
        </a:p>
        <a:p>
          <a:pPr marL="171450" lvl="1" indent="-171450" algn="l" defTabSz="800100">
            <a:lnSpc>
              <a:spcPct val="90000"/>
            </a:lnSpc>
            <a:spcBef>
              <a:spcPct val="0"/>
            </a:spcBef>
            <a:spcAft>
              <a:spcPct val="15000"/>
            </a:spcAft>
            <a:buFont typeface="Symbol" panose="05050102010706020507" pitchFamily="18" charset="2"/>
            <a:buChar char=""/>
          </a:pPr>
          <a:r>
            <a:rPr lang="en-US" sz="1800" kern="1200"/>
            <a:t>Three random forest ensemble classifiers were built using the class weight of balanced to handle imbalanced classes with maximum depths of 3, 5, and 8. </a:t>
          </a:r>
        </a:p>
        <a:p>
          <a:pPr marL="171450" lvl="1" indent="-171450" algn="l" defTabSz="800100">
            <a:lnSpc>
              <a:spcPct val="90000"/>
            </a:lnSpc>
            <a:spcBef>
              <a:spcPct val="0"/>
            </a:spcBef>
            <a:spcAft>
              <a:spcPct val="15000"/>
            </a:spcAft>
            <a:buFont typeface="Symbol" panose="05050102010706020507" pitchFamily="18" charset="2"/>
            <a:buChar char=""/>
          </a:pPr>
          <a:r>
            <a:rPr lang="en-US" sz="1800" kern="1200"/>
            <a:t>K-Nearest neighbor was used with and without SMOTE resampling on the target variable.</a:t>
          </a:r>
        </a:p>
      </dsp:txBody>
      <dsp:txXfrm>
        <a:off x="5875764" y="637718"/>
        <a:ext cx="5154131" cy="30572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A9858-411E-4D3B-8629-3791A197B81F}">
      <dsp:nvSpPr>
        <dsp:cNvPr id="0" name=""/>
        <dsp:cNvSpPr/>
      </dsp:nvSpPr>
      <dsp:spPr>
        <a:xfrm>
          <a:off x="0" y="23215"/>
          <a:ext cx="11029950" cy="68445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Random Forest (depth=8)</a:t>
          </a:r>
        </a:p>
      </dsp:txBody>
      <dsp:txXfrm>
        <a:off x="33412" y="56627"/>
        <a:ext cx="10963126" cy="617626"/>
      </dsp:txXfrm>
    </dsp:sp>
    <dsp:sp modelId="{F73E7A58-712D-4982-8B1D-63C67FB079DB}">
      <dsp:nvSpPr>
        <dsp:cNvPr id="0" name=""/>
        <dsp:cNvSpPr/>
      </dsp:nvSpPr>
      <dsp:spPr>
        <a:xfrm>
          <a:off x="0" y="794065"/>
          <a:ext cx="11029950" cy="684450"/>
        </a:xfrm>
        <a:prstGeom prst="roundRect">
          <a:avLst/>
        </a:prstGeom>
        <a:solidFill>
          <a:schemeClr val="accent2">
            <a:hueOff val="-220674"/>
            <a:satOff val="1055"/>
            <a:lumOff val="14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Accuracy – 71.42%</a:t>
          </a:r>
        </a:p>
      </dsp:txBody>
      <dsp:txXfrm>
        <a:off x="33412" y="827477"/>
        <a:ext cx="10963126" cy="617626"/>
      </dsp:txXfrm>
    </dsp:sp>
    <dsp:sp modelId="{FF51282F-3AA1-4A03-BA04-E6F714F284EC}">
      <dsp:nvSpPr>
        <dsp:cNvPr id="0" name=""/>
        <dsp:cNvSpPr/>
      </dsp:nvSpPr>
      <dsp:spPr>
        <a:xfrm>
          <a:off x="0" y="1564915"/>
          <a:ext cx="11029950" cy="684450"/>
        </a:xfrm>
        <a:prstGeom prst="roundRect">
          <a:avLst/>
        </a:prstGeom>
        <a:solidFill>
          <a:schemeClr val="accent2">
            <a:hueOff val="-441348"/>
            <a:satOff val="2109"/>
            <a:lumOff val="294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Recall for Yes – 25%</a:t>
          </a:r>
        </a:p>
      </dsp:txBody>
      <dsp:txXfrm>
        <a:off x="33412" y="1598327"/>
        <a:ext cx="10963126" cy="617626"/>
      </dsp:txXfrm>
    </dsp:sp>
    <dsp:sp modelId="{1FDF9208-AEBB-43B5-ADA7-955B0F8AB6C3}">
      <dsp:nvSpPr>
        <dsp:cNvPr id="0" name=""/>
        <dsp:cNvSpPr/>
      </dsp:nvSpPr>
      <dsp:spPr>
        <a:xfrm>
          <a:off x="0" y="2335765"/>
          <a:ext cx="11029950" cy="684450"/>
        </a:xfrm>
        <a:prstGeom prst="roundRect">
          <a:avLst/>
        </a:prstGeom>
        <a:solidFill>
          <a:schemeClr val="accent2">
            <a:hueOff val="-662022"/>
            <a:satOff val="3164"/>
            <a:lumOff val="441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Recall for No – 93%</a:t>
          </a:r>
        </a:p>
      </dsp:txBody>
      <dsp:txXfrm>
        <a:off x="33412" y="2369177"/>
        <a:ext cx="10963126" cy="617626"/>
      </dsp:txXfrm>
    </dsp:sp>
    <dsp:sp modelId="{C2FDCCD9-2F5A-4F1C-811C-EF6BFEDB4121}">
      <dsp:nvSpPr>
        <dsp:cNvPr id="0" name=""/>
        <dsp:cNvSpPr/>
      </dsp:nvSpPr>
      <dsp:spPr>
        <a:xfrm>
          <a:off x="0" y="3106615"/>
          <a:ext cx="11029950" cy="684450"/>
        </a:xfrm>
        <a:prstGeom prst="roundRect">
          <a:avLst/>
        </a:prstGeom>
        <a:solidFill>
          <a:schemeClr val="accent2">
            <a:hueOff val="-882696"/>
            <a:satOff val="4218"/>
            <a:lumOff val="588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AUC – 74.63%</a:t>
          </a:r>
        </a:p>
      </dsp:txBody>
      <dsp:txXfrm>
        <a:off x="33412" y="3140027"/>
        <a:ext cx="10963126" cy="617626"/>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078DDDEA-63BC-40A0-8BC0-D6413F38691F}" type="datetimeFigureOut">
              <a:rPr lang="en-US" smtClean="0"/>
              <a:t>3/27/2021</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1</a:t>
            </a:fld>
            <a:endParaRPr lang="en-US" dirty="0"/>
          </a:p>
        </p:txBody>
      </p:sp>
    </p:spTree>
    <p:extLst>
      <p:ext uri="{BB962C8B-B14F-4D97-AF65-F5344CB8AC3E}">
        <p14:creationId xmlns:p14="http://schemas.microsoft.com/office/powerpoint/2010/main" val="1110328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176679" defTabSz="942289">
              <a:buFont typeface="Arial" panose="020B0604020202020204" pitchFamily="34" charset="0"/>
              <a:buChar char="•"/>
            </a:pPr>
            <a:r>
              <a:rPr lang="en-US" dirty="0"/>
              <a:t>The categorical variables identified as the most interesting to use as features are shown here with the corresponding frequency measures.  As you can see, many of the variables have a high cardinality and are very imbalanced.  The following features were derived from this information:</a:t>
            </a:r>
          </a:p>
          <a:p>
            <a:pPr marL="294465" indent="-294465">
              <a:buFont typeface="Arial" panose="020B0604020202020204" pitchFamily="34" charset="0"/>
              <a:buChar char="•"/>
            </a:pPr>
            <a:r>
              <a:rPr lang="en-US" dirty="0" err="1"/>
              <a:t>PitBullType</a:t>
            </a:r>
            <a:r>
              <a:rPr lang="en-US" dirty="0"/>
              <a:t> Breed – dogs that are one of the following breeds that are commonly associated or confused with ‘Terrier, Pit Bull’, ‘Terrier, American Pit Bull’, ‘Bulldog, American’, ‘Terrier, American Staffordshire’, ‘Terrier, Staffordshire Bull’, and ‘Bullmastiff’</a:t>
            </a:r>
          </a:p>
          <a:p>
            <a:pPr marL="294465" indent="-294465">
              <a:buFont typeface="Arial" panose="020B0604020202020204" pitchFamily="34" charset="0"/>
              <a:buChar char="•"/>
            </a:pPr>
            <a:r>
              <a:rPr lang="en-US" dirty="0"/>
              <a:t>Mixed Breed – dogs where a specific breed wasn’t specified in the primary breed and instead mixed was used.</a:t>
            </a:r>
          </a:p>
          <a:p>
            <a:pPr marL="294465" indent="-294465">
              <a:buFont typeface="Arial" panose="020B0604020202020204" pitchFamily="34" charset="0"/>
              <a:buChar char="•"/>
            </a:pPr>
            <a:r>
              <a:rPr lang="en-US" dirty="0" err="1"/>
              <a:t>AsilomarImprovement</a:t>
            </a:r>
            <a:r>
              <a:rPr lang="en-US" dirty="0"/>
              <a:t> – The intake </a:t>
            </a:r>
            <a:r>
              <a:rPr lang="en-US" dirty="0" err="1"/>
              <a:t>asilomar</a:t>
            </a:r>
            <a:r>
              <a:rPr lang="en-US" dirty="0"/>
              <a:t> and outcome </a:t>
            </a:r>
            <a:r>
              <a:rPr lang="en-US" dirty="0" err="1"/>
              <a:t>asilomar</a:t>
            </a:r>
            <a:r>
              <a:rPr lang="en-US" dirty="0"/>
              <a:t> were used to create a variable that indicates whether the  status of the animal improved before adoption. </a:t>
            </a:r>
          </a:p>
          <a:p>
            <a:pPr marL="294465" indent="-294465">
              <a:buFont typeface="Arial" panose="020B0604020202020204" pitchFamily="34" charset="0"/>
              <a:buChar char="•"/>
            </a:pPr>
            <a:r>
              <a:rPr lang="en-US" dirty="0"/>
              <a:t>Intake condition was used to indicate whether an animal had one of the following ailments at intake:</a:t>
            </a:r>
          </a:p>
          <a:p>
            <a:pPr marL="765610" lvl="1" indent="-294465">
              <a:buFont typeface="Arial" panose="020B0604020202020204" pitchFamily="34" charset="0"/>
              <a:buChar char="•"/>
            </a:pPr>
            <a:r>
              <a:rPr lang="en-US" dirty="0"/>
              <a:t>Heartworm – whether the dog had heartworms at intake</a:t>
            </a:r>
          </a:p>
          <a:p>
            <a:pPr marL="765610" lvl="1" indent="-294465">
              <a:buFont typeface="Arial" panose="020B0604020202020204" pitchFamily="34" charset="0"/>
              <a:buChar char="•"/>
            </a:pPr>
            <a:r>
              <a:rPr lang="en-US" dirty="0" err="1"/>
              <a:t>SickInjured</a:t>
            </a:r>
            <a:r>
              <a:rPr lang="en-US" dirty="0"/>
              <a:t> – whether the dog was sick or injured at intake</a:t>
            </a:r>
          </a:p>
          <a:p>
            <a:pPr marL="765610" lvl="1" indent="-294465">
              <a:buFont typeface="Arial" panose="020B0604020202020204" pitchFamily="34" charset="0"/>
              <a:buChar char="•"/>
            </a:pPr>
            <a:r>
              <a:rPr lang="en-US" dirty="0" err="1"/>
              <a:t>SkinCondition</a:t>
            </a:r>
            <a:r>
              <a:rPr lang="en-US" dirty="0"/>
              <a:t> – whether the dog had a skin condition at intake</a:t>
            </a:r>
          </a:p>
          <a:p>
            <a:pPr marL="765610" lvl="1" indent="-294465">
              <a:buFont typeface="Arial" panose="020B0604020202020204" pitchFamily="34" charset="0"/>
              <a:buChar char="•"/>
            </a:pPr>
            <a:r>
              <a:rPr lang="en-US" dirty="0"/>
              <a:t>Emaciated – whether the dog was emaciated at intake</a:t>
            </a:r>
          </a:p>
          <a:p>
            <a:pPr marL="765610" lvl="1" indent="-294465">
              <a:buFont typeface="Arial" panose="020B0604020202020204" pitchFamily="34" charset="0"/>
              <a:buChar char="•"/>
            </a:pPr>
            <a:r>
              <a:rPr lang="en-US" dirty="0"/>
              <a:t>Feral</a:t>
            </a:r>
          </a:p>
          <a:p>
            <a:pPr marL="294465" indent="-294465">
              <a:buFont typeface="Arial" panose="020B0604020202020204" pitchFamily="34" charset="0"/>
              <a:buChar char="•"/>
            </a:pPr>
            <a:r>
              <a:rPr lang="en-US" dirty="0"/>
              <a:t>The intake date as used to create the </a:t>
            </a:r>
            <a:r>
              <a:rPr lang="en-US" dirty="0" err="1"/>
              <a:t>IntakeMonth</a:t>
            </a:r>
            <a:r>
              <a:rPr lang="en-US" dirty="0"/>
              <a:t> and Intake Weekday features</a:t>
            </a:r>
          </a:p>
          <a:p>
            <a:pPr marL="294465" indent="-294465">
              <a:buFont typeface="Arial" panose="020B0604020202020204" pitchFamily="34" charset="0"/>
              <a:buChar char="•"/>
            </a:pPr>
            <a:r>
              <a:rPr lang="en-US" dirty="0"/>
              <a:t>A flag was created from size to create a </a:t>
            </a:r>
            <a:r>
              <a:rPr lang="en-US" dirty="0" err="1"/>
              <a:t>SmallAnimal</a:t>
            </a:r>
            <a:r>
              <a:rPr lang="en-US" dirty="0"/>
              <a:t> feature</a:t>
            </a:r>
          </a:p>
          <a:p>
            <a:pPr marL="294465" indent="-294465">
              <a:buFont typeface="Arial" panose="020B0604020202020204" pitchFamily="34" charset="0"/>
              <a:buChar char="•"/>
            </a:pPr>
            <a:r>
              <a:rPr lang="en-US" dirty="0" err="1"/>
              <a:t>AlteredAtIntake</a:t>
            </a:r>
            <a:r>
              <a:rPr lang="en-US" dirty="0"/>
              <a:t> was one hot encoded from the </a:t>
            </a:r>
            <a:r>
              <a:rPr lang="en-US" dirty="0" err="1"/>
              <a:t>prealtered</a:t>
            </a:r>
            <a:r>
              <a:rPr lang="en-US" dirty="0"/>
              <a:t> status</a:t>
            </a:r>
          </a:p>
          <a:p>
            <a:pPr marL="294465" indent="-294465">
              <a:buFont typeface="Arial" panose="020B0604020202020204" pitchFamily="34" charset="0"/>
              <a:buChar char="•"/>
            </a:pPr>
            <a:r>
              <a:rPr lang="en-US" dirty="0"/>
              <a:t>Encouragement was derived from the Intake and Outcome locations to determine if the dog was every in the encouragement room for extra support</a:t>
            </a:r>
          </a:p>
          <a:p>
            <a:pPr marL="294465" indent="-294465">
              <a:buFont typeface="Arial" panose="020B0604020202020204" pitchFamily="34" charset="0"/>
              <a:buChar char="•"/>
            </a:pPr>
            <a:r>
              <a:rPr lang="en-US" dirty="0"/>
              <a:t>Foster indicates if the animal was part of the foster program</a:t>
            </a:r>
          </a:p>
          <a:p>
            <a:pPr marL="294465" indent="-294465">
              <a:buFont typeface="Arial" panose="020B0604020202020204" pitchFamily="34" charset="0"/>
              <a:buChar char="•"/>
            </a:pPr>
            <a:r>
              <a:rPr lang="en-US" dirty="0"/>
              <a:t>Offsite indicates if the animal was part of the offsite program</a:t>
            </a:r>
          </a:p>
          <a:p>
            <a:pPr marL="176679" indent="-176679" defTabSz="942289">
              <a:buFont typeface="Arial" panose="020B0604020202020204" pitchFamily="34" charset="0"/>
              <a:buChar char="•"/>
            </a:pPr>
            <a:endParaRPr lang="en-US" dirty="0"/>
          </a:p>
          <a:p>
            <a:pPr marL="176679" indent="-176679" defTabSz="942289">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pPr defTabSz="942289">
              <a:defRPr/>
            </a:pPr>
            <a:fld id="{33AEA074-24A7-4657-AE02-A51F68EA6AA2}" type="slidenum">
              <a:rPr lang="en-US">
                <a:solidFill>
                  <a:prstClr val="black"/>
                </a:solidFill>
                <a:latin typeface="Calibri" panose="020F0502020204030204"/>
              </a:rPr>
              <a:pPr defTabSz="942289">
                <a:defRPr/>
              </a:pPr>
              <a:t>10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392321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176679" defTabSz="942289">
              <a:buFont typeface="Arial" panose="020B0604020202020204" pitchFamily="34" charset="0"/>
              <a:buChar char="•"/>
            </a:pPr>
            <a:r>
              <a:rPr lang="en-US" dirty="0"/>
              <a:t>Many of the same features were derived for cats as dogs with a few exceptions:</a:t>
            </a:r>
          </a:p>
          <a:p>
            <a:pPr marL="176679" indent="-176679" defTabSz="942289">
              <a:buFont typeface="Arial" panose="020B0604020202020204" pitchFamily="34" charset="0"/>
              <a:buChar char="•"/>
            </a:pPr>
            <a:r>
              <a:rPr lang="en-US" dirty="0"/>
              <a:t>The encouragement room, </a:t>
            </a:r>
            <a:r>
              <a:rPr lang="en-US" dirty="0" err="1"/>
              <a:t>pitbull</a:t>
            </a:r>
            <a:r>
              <a:rPr lang="en-US" dirty="0"/>
              <a:t> type, and heartworm variables do not apply to cats</a:t>
            </a:r>
          </a:p>
          <a:p>
            <a:pPr marL="176679" indent="-176679" defTabSz="942289">
              <a:buFont typeface="Arial" panose="020B0604020202020204" pitchFamily="34" charset="0"/>
              <a:buChar char="•"/>
            </a:pPr>
            <a:r>
              <a:rPr lang="en-US" dirty="0"/>
              <a:t>Most cats are considered mixed breeds so rather than creating a mixed breed flag, a feature was created to indicate whether the cat breed was specified.</a:t>
            </a:r>
          </a:p>
          <a:p>
            <a:endParaRPr lang="en-US" dirty="0"/>
          </a:p>
        </p:txBody>
      </p:sp>
      <p:sp>
        <p:nvSpPr>
          <p:cNvPr id="4" name="Slide Number Placeholder 3"/>
          <p:cNvSpPr>
            <a:spLocks noGrp="1"/>
          </p:cNvSpPr>
          <p:nvPr>
            <p:ph type="sldNum" sz="quarter" idx="5"/>
          </p:nvPr>
        </p:nvSpPr>
        <p:spPr/>
        <p:txBody>
          <a:bodyPr/>
          <a:lstStyle/>
          <a:p>
            <a:pPr defTabSz="942289">
              <a:defRPr/>
            </a:pPr>
            <a:fld id="{33AEA074-24A7-4657-AE02-A51F68EA6AA2}" type="slidenum">
              <a:rPr lang="en-US">
                <a:solidFill>
                  <a:prstClr val="black"/>
                </a:solidFill>
                <a:latin typeface="Calibri" panose="020F0502020204030204"/>
              </a:rPr>
              <a:pPr defTabSz="942289">
                <a:defRPr/>
              </a:pPr>
              <a:t>11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79134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r>
              <a:rPr lang="en-US" dirty="0"/>
              <a:t>The classes for Adopted in Seven Days are highly imbalanced with only 9.1% of cats being adopted in 7 days and 12.4% of dogs being adopted in seven days.  A model was chosen for this target with resampling in mind to balance the classes.</a:t>
            </a:r>
          </a:p>
          <a:p>
            <a:endParaRPr lang="en-US" dirty="0"/>
          </a:p>
        </p:txBody>
      </p:sp>
      <p:sp>
        <p:nvSpPr>
          <p:cNvPr id="4" name="Slide Number Placeholder 3"/>
          <p:cNvSpPr>
            <a:spLocks noGrp="1"/>
          </p:cNvSpPr>
          <p:nvPr>
            <p:ph type="sldNum" sz="quarter" idx="5"/>
          </p:nvPr>
        </p:nvSpPr>
        <p:spPr/>
        <p:txBody>
          <a:bodyPr/>
          <a:lstStyle/>
          <a:p>
            <a:pPr defTabSz="942289">
              <a:defRPr/>
            </a:pPr>
            <a:fld id="{33AEA074-24A7-4657-AE02-A51F68EA6AA2}" type="slidenum">
              <a:rPr lang="en-US">
                <a:solidFill>
                  <a:prstClr val="black"/>
                </a:solidFill>
                <a:latin typeface="Calibri" panose="020F0502020204030204"/>
              </a:rPr>
              <a:pPr defTabSz="942289">
                <a:defRPr/>
              </a:pPr>
              <a:t>12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825854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176679">
              <a:buFont typeface="Arial" panose="020B0604020202020204" pitchFamily="34" charset="0"/>
              <a:buChar char="•"/>
            </a:pPr>
            <a:r>
              <a:rPr lang="en-US" dirty="0"/>
              <a:t>Overall, dogs are more likely to be adopted from the Louisiana SPCA main campus while cats have a close second of offsite at a Retail Partner location.  </a:t>
            </a:r>
          </a:p>
          <a:p>
            <a:pPr marL="176679" indent="-176679">
              <a:buFont typeface="Arial" panose="020B0604020202020204" pitchFamily="34" charset="0"/>
              <a:buChar char="•"/>
            </a:pPr>
            <a:r>
              <a:rPr lang="en-US" dirty="0"/>
              <a:t>Both cats and dogs are just as likely to be adopted from an offsite adoption event sponsored by the Louisiana SPCA.  </a:t>
            </a:r>
          </a:p>
          <a:p>
            <a:pPr marL="176679" indent="-176679">
              <a:buFont typeface="Arial" panose="020B0604020202020204" pitchFamily="34" charset="0"/>
              <a:buChar char="•"/>
            </a:pPr>
            <a:r>
              <a:rPr lang="en-US" dirty="0"/>
              <a:t>Only cats can be adopted through the Barn Cat program obviously and the least likely place for both cats and dogs to be adopted from is a Veterinary Partner. </a:t>
            </a:r>
          </a:p>
          <a:p>
            <a:pPr marL="176679" indent="-176679">
              <a:buFont typeface="Arial" panose="020B0604020202020204" pitchFamily="34" charset="0"/>
              <a:buChar char="•"/>
            </a:pPr>
            <a:r>
              <a:rPr lang="en-US" dirty="0"/>
              <a:t>An interesting note is that the distribution of adoption channels is spread out much more than dogs which means cats have more potential adoption opportunities</a:t>
            </a:r>
          </a:p>
          <a:p>
            <a:endParaRPr lang="en-US" dirty="0"/>
          </a:p>
        </p:txBody>
      </p:sp>
      <p:sp>
        <p:nvSpPr>
          <p:cNvPr id="4" name="Slide Number Placeholder 3"/>
          <p:cNvSpPr>
            <a:spLocks noGrp="1"/>
          </p:cNvSpPr>
          <p:nvPr>
            <p:ph type="sldNum" sz="quarter" idx="5"/>
          </p:nvPr>
        </p:nvSpPr>
        <p:spPr/>
        <p:txBody>
          <a:bodyPr/>
          <a:lstStyle/>
          <a:p>
            <a:pPr defTabSz="942289">
              <a:defRPr/>
            </a:pPr>
            <a:fld id="{33AEA074-24A7-4657-AE02-A51F68EA6AA2}" type="slidenum">
              <a:rPr lang="en-US">
                <a:solidFill>
                  <a:prstClr val="black"/>
                </a:solidFill>
                <a:latin typeface="Calibri" panose="020F0502020204030204"/>
              </a:rPr>
              <a:pPr defTabSz="942289">
                <a:defRPr/>
              </a:pPr>
              <a:t>13</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882059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176679">
              <a:buFont typeface="Arial" panose="020B0604020202020204" pitchFamily="34" charset="0"/>
              <a:buChar char="•"/>
            </a:pPr>
            <a:r>
              <a:rPr lang="en-US" dirty="0"/>
              <a:t>The data was split into training and test sets.  Any resampling took place on the training set only</a:t>
            </a:r>
          </a:p>
          <a:p>
            <a:pPr marL="176679" indent="-176679">
              <a:buFont typeface="Arial" panose="020B0604020202020204" pitchFamily="34" charset="0"/>
              <a:buChar char="•"/>
            </a:pPr>
            <a:r>
              <a:rPr lang="en-US" dirty="0"/>
              <a:t>In order to prevent bias, attention needed to be paid to imbalanced classes within the target variable.  Multiple models were tested for each target and were chosen based on their ability to handle imbalanced targets.</a:t>
            </a:r>
          </a:p>
          <a:p>
            <a:pPr marL="176679" indent="-176679">
              <a:buFont typeface="Arial" panose="020B0604020202020204" pitchFamily="34" charset="0"/>
              <a:buChar char="•"/>
            </a:pPr>
            <a:r>
              <a:rPr lang="en-US" dirty="0"/>
              <a:t>For Timely Adoption, logistic regression as evaluated using both up and down sampling.  A support vector classifier was evaluated using a class weight parameter value of balanced.  And random forest classifiers were each evaluated with a class weight of balanced and depths of 3, 5, and 8.</a:t>
            </a:r>
          </a:p>
          <a:p>
            <a:pPr marL="176679" indent="-176679">
              <a:buFont typeface="Arial" panose="020B0604020202020204" pitchFamily="34" charset="0"/>
              <a:buChar char="•"/>
            </a:pPr>
            <a:r>
              <a:rPr lang="en-US" dirty="0"/>
              <a:t>For the Adoption Channel, SMOTE was experimented with for oversampling with the Decision Tree classifier with a depth of 3, 5, and 8.  Random Forest was tested for the same depths using the class weight parameter to balance the classes.  KNN was evaluated both with and without resampling the data</a:t>
            </a:r>
          </a:p>
        </p:txBody>
      </p:sp>
      <p:sp>
        <p:nvSpPr>
          <p:cNvPr id="4" name="Slide Number Placeholder 3"/>
          <p:cNvSpPr>
            <a:spLocks noGrp="1"/>
          </p:cNvSpPr>
          <p:nvPr>
            <p:ph type="sldNum" sz="quarter" idx="5"/>
          </p:nvPr>
        </p:nvSpPr>
        <p:spPr/>
        <p:txBody>
          <a:bodyPr/>
          <a:lstStyle/>
          <a:p>
            <a:pPr defTabSz="942289">
              <a:defRPr/>
            </a:pPr>
            <a:fld id="{33AEA074-24A7-4657-AE02-A51F68EA6AA2}" type="slidenum">
              <a:rPr lang="en-US">
                <a:solidFill>
                  <a:prstClr val="black"/>
                </a:solidFill>
                <a:latin typeface="Calibri" panose="020F0502020204030204"/>
              </a:rPr>
              <a:pPr defTabSz="942289">
                <a:defRPr/>
              </a:pPr>
              <a:t>14</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741099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176679" defTabSz="942289">
              <a:buFont typeface="Arial" panose="020B0604020202020204" pitchFamily="34" charset="0"/>
              <a:buChar char="•"/>
            </a:pPr>
            <a:r>
              <a:rPr lang="en-US" dirty="0"/>
              <a:t>Accuracy could not be the only metric used to evaluate the results; however, this model had the highest accuracy of all of the ones tested.  It also had the best recall when it came to predicting the minority class of Adopted in 7 Days which was the biggest factor in choosing this model.  The area under the cover for this model was among the highest values.</a:t>
            </a:r>
          </a:p>
        </p:txBody>
      </p:sp>
      <p:sp>
        <p:nvSpPr>
          <p:cNvPr id="4" name="Slide Number Placeholder 3"/>
          <p:cNvSpPr>
            <a:spLocks noGrp="1"/>
          </p:cNvSpPr>
          <p:nvPr>
            <p:ph type="sldNum" sz="quarter" idx="5"/>
          </p:nvPr>
        </p:nvSpPr>
        <p:spPr/>
        <p:txBody>
          <a:bodyPr/>
          <a:lstStyle/>
          <a:p>
            <a:pPr defTabSz="942289">
              <a:defRPr/>
            </a:pPr>
            <a:fld id="{33AEA074-24A7-4657-AE02-A51F68EA6AA2}" type="slidenum">
              <a:rPr lang="en-US">
                <a:solidFill>
                  <a:prstClr val="black"/>
                </a:solidFill>
                <a:latin typeface="Calibri" panose="020F0502020204030204"/>
              </a:rPr>
              <a:pPr defTabSz="942289">
                <a:defRPr/>
              </a:pPr>
              <a:t>15</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588233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176679" defTabSz="942289">
              <a:buFont typeface="Arial" panose="020B0604020202020204" pitchFamily="34" charset="0"/>
              <a:buChar char="•"/>
            </a:pPr>
            <a:r>
              <a:rPr lang="en-US" dirty="0"/>
              <a:t>As with dogs, accuracy could not be the only metric used to evaluate the results; however, this model also had the highest accuracy of the ones tested.  It also had the best recall when it came to predicting the minority class of Adopted in 7 Days of 32%.  The area under the cover for this model was also the highest value.</a:t>
            </a:r>
          </a:p>
          <a:p>
            <a:pPr marL="176679" indent="-176679" defTabSz="942289">
              <a:buFont typeface="Arial" panose="020B0604020202020204" pitchFamily="34" charset="0"/>
              <a:buChar char="•"/>
            </a:pPr>
            <a:r>
              <a:rPr lang="en-US" dirty="0"/>
              <a:t>An interesting note is that the predictor for the adoption of cats within 7 days is stronger than the one for dogs.</a:t>
            </a:r>
          </a:p>
        </p:txBody>
      </p:sp>
      <p:sp>
        <p:nvSpPr>
          <p:cNvPr id="4" name="Slide Number Placeholder 3"/>
          <p:cNvSpPr>
            <a:spLocks noGrp="1"/>
          </p:cNvSpPr>
          <p:nvPr>
            <p:ph type="sldNum" sz="quarter" idx="5"/>
          </p:nvPr>
        </p:nvSpPr>
        <p:spPr/>
        <p:txBody>
          <a:bodyPr/>
          <a:lstStyle/>
          <a:p>
            <a:pPr defTabSz="942289">
              <a:defRPr/>
            </a:pPr>
            <a:fld id="{33AEA074-24A7-4657-AE02-A51F68EA6AA2}" type="slidenum">
              <a:rPr lang="en-US">
                <a:solidFill>
                  <a:prstClr val="black"/>
                </a:solidFill>
                <a:latin typeface="Calibri" panose="020F0502020204030204"/>
              </a:rPr>
              <a:pPr defTabSz="942289">
                <a:defRPr/>
              </a:pPr>
              <a:t>16</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833735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176679" defTabSz="942289">
              <a:buFont typeface="Arial" panose="020B0604020202020204" pitchFamily="34" charset="0"/>
              <a:buChar char="•"/>
            </a:pPr>
            <a:r>
              <a:rPr lang="en-US" dirty="0"/>
              <a:t>For dogs, on the Foster, Offsite and Onsite programs were evaluated because the other channels did not have enough observations</a:t>
            </a:r>
          </a:p>
          <a:p>
            <a:pPr marL="176679" indent="-176679" defTabSz="942289">
              <a:buFont typeface="Arial" panose="020B0604020202020204" pitchFamily="34" charset="0"/>
              <a:buChar char="•"/>
            </a:pPr>
            <a:r>
              <a:rPr lang="en-US" dirty="0"/>
              <a:t>The Foster and Offsite features were removed before analysis to prevent future leakage.</a:t>
            </a:r>
          </a:p>
          <a:p>
            <a:pPr marL="176679" indent="-176679" defTabSz="942289">
              <a:buFont typeface="Arial" panose="020B0604020202020204" pitchFamily="34" charset="0"/>
              <a:buChar char="•"/>
            </a:pPr>
            <a:r>
              <a:rPr lang="en-US" dirty="0"/>
              <a:t>The best model was chosen for each adoption channel other than Onsite.  Because the data for Onsite was heavily biased, it would have good results in every model</a:t>
            </a:r>
          </a:p>
          <a:p>
            <a:pPr marL="176679" indent="-176679" defTabSz="942289">
              <a:buFont typeface="Arial" panose="020B0604020202020204" pitchFamily="34" charset="0"/>
              <a:buChar char="•"/>
            </a:pPr>
            <a:r>
              <a:rPr lang="en-US" dirty="0"/>
              <a:t>For predicting animals suited for the foster program.  The random forest models with a depth of 5 and 8 had a very close recall score specific to the foster program.  The model with a depth of 8 had the highest overall accuracy and recall</a:t>
            </a:r>
          </a:p>
          <a:p>
            <a:pPr marL="176679" indent="-176679" defTabSz="942289">
              <a:buFont typeface="Arial" panose="020B0604020202020204" pitchFamily="34" charset="0"/>
              <a:buChar char="•"/>
            </a:pPr>
            <a:r>
              <a:rPr lang="en-US" dirty="0"/>
              <a:t>For predicting animals suited for the offsite program, The best model was the KNN algorithm without resampling with SMOTE.  It had the best overall accuracy and recall and recall specific to the Foster program.  It was however the worst performing model for the foster program</a:t>
            </a:r>
          </a:p>
        </p:txBody>
      </p:sp>
      <p:sp>
        <p:nvSpPr>
          <p:cNvPr id="4" name="Slide Number Placeholder 3"/>
          <p:cNvSpPr>
            <a:spLocks noGrp="1"/>
          </p:cNvSpPr>
          <p:nvPr>
            <p:ph type="sldNum" sz="quarter" idx="5"/>
          </p:nvPr>
        </p:nvSpPr>
        <p:spPr/>
        <p:txBody>
          <a:bodyPr/>
          <a:lstStyle/>
          <a:p>
            <a:pPr defTabSz="942289">
              <a:defRPr/>
            </a:pPr>
            <a:fld id="{33AEA074-24A7-4657-AE02-A51F68EA6AA2}" type="slidenum">
              <a:rPr lang="en-US">
                <a:solidFill>
                  <a:prstClr val="black"/>
                </a:solidFill>
                <a:latin typeface="Calibri" panose="020F0502020204030204"/>
              </a:rPr>
              <a:pPr defTabSz="942289">
                <a:defRPr/>
              </a:pPr>
              <a:t>17</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349225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176679" defTabSz="942289">
              <a:buFont typeface="Arial" panose="020B0604020202020204" pitchFamily="34" charset="0"/>
              <a:buChar char="•"/>
            </a:pPr>
            <a:r>
              <a:rPr lang="en-US" dirty="0"/>
              <a:t>For cats, the veterinary offsite adoption channel did not have enough data to produce </a:t>
            </a:r>
            <a:r>
              <a:rPr lang="en-US" dirty="0" err="1"/>
              <a:t>result.s</a:t>
            </a:r>
            <a:endParaRPr lang="en-US" dirty="0"/>
          </a:p>
          <a:p>
            <a:pPr marL="176679" indent="-176679" defTabSz="942289">
              <a:buFont typeface="Arial" panose="020B0604020202020204" pitchFamily="34" charset="0"/>
              <a:buChar char="•"/>
            </a:pPr>
            <a:r>
              <a:rPr lang="en-US" dirty="0"/>
              <a:t>The Foster and Offsite features were removed before analysis to prevent future leakage.</a:t>
            </a:r>
          </a:p>
          <a:p>
            <a:pPr marL="176679" indent="-176679" defTabSz="942289">
              <a:buFont typeface="Arial" panose="020B0604020202020204" pitchFamily="34" charset="0"/>
              <a:buChar char="•"/>
            </a:pPr>
            <a:r>
              <a:rPr lang="en-US" dirty="0"/>
              <a:t>The channels with the best performing models were the Barn Cat and Retail Partner programs.</a:t>
            </a:r>
          </a:p>
          <a:p>
            <a:pPr marL="176679" indent="-176679" defTabSz="942289">
              <a:buFont typeface="Arial" panose="020B0604020202020204" pitchFamily="34" charset="0"/>
              <a:buChar char="•"/>
            </a:pPr>
            <a:r>
              <a:rPr lang="en-US" dirty="0"/>
              <a:t>For predicting animals suited for the barn cat program, The best model was the KNN algorithm without resampling with SMOTE. It produced the best specific recall out of all of the dog and cat models at 40%</a:t>
            </a:r>
          </a:p>
          <a:p>
            <a:pPr marL="176679" indent="-176679" defTabSz="942289">
              <a:buFont typeface="Arial" panose="020B0604020202020204" pitchFamily="34" charset="0"/>
              <a:buChar char="•"/>
            </a:pPr>
            <a:r>
              <a:rPr lang="en-US" dirty="0"/>
              <a:t>The same model was best predictor for the foster program but the specific recall was not as good at 17%</a:t>
            </a:r>
          </a:p>
          <a:p>
            <a:pPr marL="176679" indent="-176679" defTabSz="942289">
              <a:buFont typeface="Arial" panose="020B0604020202020204" pitchFamily="34" charset="0"/>
              <a:buChar char="•"/>
            </a:pPr>
            <a:r>
              <a:rPr lang="en-US" dirty="0"/>
              <a:t>Best model for predicting cats for offsite adoption was also KNN but with resampling using SMOTE.  This specific recall for this predictor was also low at 15%</a:t>
            </a:r>
          </a:p>
          <a:p>
            <a:pPr marL="176679" indent="-176679" defTabSz="942289">
              <a:buFont typeface="Arial" panose="020B0604020202020204" pitchFamily="34" charset="0"/>
              <a:buChar char="•"/>
            </a:pPr>
            <a:r>
              <a:rPr lang="en-US" dirty="0"/>
              <a:t>For predicting animals suited for the retail program, The best model was the Decision Tree Classifier using SMOTE.  The specific recall for this model as 36%</a:t>
            </a:r>
          </a:p>
        </p:txBody>
      </p:sp>
      <p:sp>
        <p:nvSpPr>
          <p:cNvPr id="4" name="Slide Number Placeholder 3"/>
          <p:cNvSpPr>
            <a:spLocks noGrp="1"/>
          </p:cNvSpPr>
          <p:nvPr>
            <p:ph type="sldNum" sz="quarter" idx="5"/>
          </p:nvPr>
        </p:nvSpPr>
        <p:spPr/>
        <p:txBody>
          <a:bodyPr/>
          <a:lstStyle/>
          <a:p>
            <a:pPr defTabSz="942289">
              <a:defRPr/>
            </a:pPr>
            <a:fld id="{33AEA074-24A7-4657-AE02-A51F68EA6AA2}" type="slidenum">
              <a:rPr lang="en-US">
                <a:solidFill>
                  <a:prstClr val="black"/>
                </a:solidFill>
                <a:latin typeface="Calibri" panose="020F0502020204030204"/>
              </a:rPr>
              <a:pPr defTabSz="942289">
                <a:defRPr/>
              </a:pPr>
              <a:t>18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079745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176679" defTabSz="942289">
              <a:buFont typeface="Arial" panose="020B0604020202020204" pitchFamily="34" charset="0"/>
              <a:buChar char="•"/>
            </a:pPr>
            <a:r>
              <a:rPr lang="en-US" dirty="0"/>
              <a:t>While the results of this study do not solve the problem of reducing the length of stay for shelter dogs and cats, the results indicate that data science can be a helpful tool in improving shelter outcomes and provide a basis for continuing research.</a:t>
            </a:r>
          </a:p>
          <a:p>
            <a:pPr marL="176679" indent="-176679" defTabSz="942289">
              <a:buFont typeface="Arial" panose="020B0604020202020204" pitchFamily="34" charset="0"/>
              <a:buChar char="•"/>
            </a:pPr>
            <a:r>
              <a:rPr lang="en-US" dirty="0"/>
              <a:t>This study can serve as the basis for continuing research to develop detectors for animals who are likely to be adopted quickly, so that animals who are not in that group can be used for special events, prime placement in the shelter and marketing campaigns.  Potentially </a:t>
            </a:r>
            <a:r>
              <a:rPr lang="en-US" dirty="0" err="1"/>
              <a:t>revisitng</a:t>
            </a:r>
            <a:r>
              <a:rPr lang="en-US" dirty="0"/>
              <a:t> the time frame used can produce better results.</a:t>
            </a:r>
          </a:p>
          <a:p>
            <a:pPr marL="176679" indent="-176679" defTabSz="942289">
              <a:buFont typeface="Arial" panose="020B0604020202020204" pitchFamily="34" charset="0"/>
              <a:buChar char="•"/>
            </a:pPr>
            <a:r>
              <a:rPr lang="en-US" dirty="0"/>
              <a:t>Similarly, continued research can be done on adoption channels independently with the aim of developing scores for animals to aid in making decisions on the specific channels they should be routed through</a:t>
            </a:r>
          </a:p>
          <a:p>
            <a:endParaRPr lang="en-US" dirty="0"/>
          </a:p>
        </p:txBody>
      </p:sp>
      <p:sp>
        <p:nvSpPr>
          <p:cNvPr id="4" name="Slide Number Placeholder 3"/>
          <p:cNvSpPr>
            <a:spLocks noGrp="1"/>
          </p:cNvSpPr>
          <p:nvPr>
            <p:ph type="sldNum" sz="quarter" idx="5"/>
          </p:nvPr>
        </p:nvSpPr>
        <p:spPr/>
        <p:txBody>
          <a:bodyPr/>
          <a:lstStyle/>
          <a:p>
            <a:pPr defTabSz="942289">
              <a:defRPr/>
            </a:pPr>
            <a:fld id="{33AEA074-24A7-4657-AE02-A51F68EA6AA2}" type="slidenum">
              <a:rPr lang="en-US">
                <a:solidFill>
                  <a:prstClr val="black"/>
                </a:solidFill>
                <a:latin typeface="Calibri" panose="020F0502020204030204"/>
              </a:rPr>
              <a:pPr defTabSz="942289">
                <a:defRPr/>
              </a:pPr>
              <a:t>19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815294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176679" defTabSz="942289">
              <a:buFont typeface="Arial" panose="020B0604020202020204" pitchFamily="34" charset="0"/>
              <a:buChar char="•"/>
            </a:pPr>
            <a:r>
              <a:rPr lang="en-US" dirty="0"/>
              <a:t>According to research estimates from the American Society for the Prevention of Cruelty to Animals (ASPCA), over 6.5 million pets enter shelters each year. Of those, approximately 1.5 million animals are euthanized.  </a:t>
            </a:r>
          </a:p>
          <a:p>
            <a:pPr marL="176679" indent="-176679" defTabSz="942289">
              <a:buFont typeface="Arial" panose="020B0604020202020204" pitchFamily="34" charset="0"/>
              <a:buChar char="•"/>
            </a:pPr>
            <a:r>
              <a:rPr lang="en-US" dirty="0"/>
              <a:t>A common approach to decreasing euthanasia is to abruptly stop euthanizing animals.  In reality, this often creates larger problems that more detrimental to the health of the entire population in the shelter.  In reality, a completely “No Kill” community does not exist; in fact, other countries, such as Italy, have passed this type of legislation and inadvertently created another problem of overpopulation, skyrocketing cost, and plummeting quality of care, and increased public safety concern with dogs being dumped on the streets. </a:t>
            </a:r>
          </a:p>
          <a:p>
            <a:pPr marL="176679" indent="-176679" defTabSz="942289">
              <a:buFont typeface="Arial" panose="020B0604020202020204" pitchFamily="34" charset="0"/>
              <a:buChar char="•"/>
            </a:pPr>
            <a:r>
              <a:rPr lang="en-US" dirty="0"/>
              <a:t>Both municipal and privately owned shelters are always looking for and creating programs to move their adoptable animals faster. Reducing the length of stay for animals in the shelter through adoption, as opposed to euthanasia, is a cost-effective solution that can make room for new animals coming in and optimize the shelter’s resources. Using characteristics about the animals to place them in the appropriate adoption program can increase their likelihood of adoption.</a:t>
            </a:r>
          </a:p>
          <a:p>
            <a:endParaRPr lang="en-US" dirty="0"/>
          </a:p>
        </p:txBody>
      </p:sp>
      <p:sp>
        <p:nvSpPr>
          <p:cNvPr id="4" name="Slide Number Placeholder 3"/>
          <p:cNvSpPr>
            <a:spLocks noGrp="1"/>
          </p:cNvSpPr>
          <p:nvPr>
            <p:ph type="sldNum" sz="quarter" idx="5"/>
          </p:nvPr>
        </p:nvSpPr>
        <p:spPr/>
        <p:txBody>
          <a:bodyPr/>
          <a:lstStyle/>
          <a:p>
            <a:pPr defTabSz="942289">
              <a:defRPr/>
            </a:pPr>
            <a:fld id="{33AEA074-24A7-4657-AE02-A51F68EA6AA2}" type="slidenum">
              <a:rPr lang="en-US">
                <a:solidFill>
                  <a:prstClr val="black"/>
                </a:solidFill>
                <a:latin typeface="Calibri" panose="020F0502020204030204"/>
              </a:rPr>
              <a:pPr defTabSz="942289">
                <a:defRPr/>
              </a:pPr>
              <a:t>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841689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42289">
              <a:defRPr/>
            </a:pPr>
            <a:fld id="{33AEA074-24A7-4657-AE02-A51F68EA6AA2}" type="slidenum">
              <a:rPr lang="en-US">
                <a:solidFill>
                  <a:prstClr val="black"/>
                </a:solidFill>
                <a:latin typeface="Calibri" panose="020F0502020204030204"/>
              </a:rPr>
              <a:pPr defTabSz="942289">
                <a:defRPr/>
              </a:pPr>
              <a:t>20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926194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176679">
              <a:buFont typeface="Arial" panose="020B0604020202020204" pitchFamily="34" charset="0"/>
              <a:buChar char="•"/>
            </a:pPr>
            <a:r>
              <a:rPr lang="en-US" dirty="0"/>
              <a:t>The data used to conduct this analysis comes from the Louisiana SPCA located in Algiers, Louisiana, considered a leader in the local animal welfare community and highly regarded by national organizations when it comes to innovation in reducing intakes and increasing live release of animals in its care.  </a:t>
            </a:r>
          </a:p>
          <a:p>
            <a:pPr marL="176679" indent="-176679">
              <a:buFont typeface="Arial" panose="020B0604020202020204" pitchFamily="34" charset="0"/>
              <a:buChar char="•"/>
            </a:pPr>
            <a:r>
              <a:rPr lang="en-US" dirty="0"/>
              <a:t>Here we see the intake of animals has steadily decreased over the last five years and while the adoption rate was increasing, it has plateaued in the last couple of years.  Are there ways to optimize the adoption rate based on the animal’s demographics and controllable factors in the adoption?</a:t>
            </a:r>
          </a:p>
        </p:txBody>
      </p:sp>
      <p:sp>
        <p:nvSpPr>
          <p:cNvPr id="4" name="Slide Number Placeholder 3"/>
          <p:cNvSpPr>
            <a:spLocks noGrp="1"/>
          </p:cNvSpPr>
          <p:nvPr>
            <p:ph type="sldNum" sz="quarter" idx="5"/>
          </p:nvPr>
        </p:nvSpPr>
        <p:spPr/>
        <p:txBody>
          <a:bodyPr/>
          <a:lstStyle/>
          <a:p>
            <a:pPr defTabSz="942289">
              <a:defRPr/>
            </a:pPr>
            <a:fld id="{33AEA074-24A7-4657-AE02-A51F68EA6AA2}" type="slidenum">
              <a:rPr lang="en-US">
                <a:solidFill>
                  <a:prstClr val="black"/>
                </a:solidFill>
                <a:latin typeface="Calibri" panose="020F0502020204030204"/>
              </a:rPr>
              <a:pPr defTabSz="942289">
                <a:defRPr/>
              </a:pPr>
              <a:t>3</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306007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42289">
              <a:defRPr/>
            </a:pPr>
            <a:fld id="{33AEA074-24A7-4657-AE02-A51F68EA6AA2}" type="slidenum">
              <a:rPr lang="en-US">
                <a:solidFill>
                  <a:prstClr val="black"/>
                </a:solidFill>
                <a:latin typeface="Calibri" panose="020F0502020204030204"/>
              </a:rPr>
              <a:pPr defTabSz="942289">
                <a:defRPr/>
              </a:pPr>
              <a:t>4</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88887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this project is to determine if taking a closer look at shelter data and animal characteristics can not only predict:</a:t>
            </a:r>
          </a:p>
          <a:p>
            <a:pPr marL="235572" indent="-235572">
              <a:buAutoNum type="arabicPeriod"/>
            </a:pPr>
            <a:r>
              <a:rPr lang="en-US" dirty="0"/>
              <a:t>the likelihood that an animal will be adopted out quickly thus allowing us to target extra effort on those who are not typically adopted quickly.</a:t>
            </a:r>
          </a:p>
          <a:p>
            <a:pPr marL="235572" indent="-235572">
              <a:buAutoNum type="arabicPeriod"/>
            </a:pPr>
            <a:r>
              <a:rPr lang="en-US" dirty="0"/>
              <a:t>Can we use information gathered about the animal to decrease their length of stay by effectively routing them through the best adoption channel. </a:t>
            </a:r>
          </a:p>
        </p:txBody>
      </p:sp>
      <p:sp>
        <p:nvSpPr>
          <p:cNvPr id="4" name="Slide Number Placeholder 3"/>
          <p:cNvSpPr>
            <a:spLocks noGrp="1"/>
          </p:cNvSpPr>
          <p:nvPr>
            <p:ph type="sldNum" sz="quarter" idx="5"/>
          </p:nvPr>
        </p:nvSpPr>
        <p:spPr/>
        <p:txBody>
          <a:bodyPr/>
          <a:lstStyle/>
          <a:p>
            <a:pPr defTabSz="942289">
              <a:defRPr/>
            </a:pPr>
            <a:fld id="{33AEA074-24A7-4657-AE02-A51F68EA6AA2}" type="slidenum">
              <a:rPr lang="en-US">
                <a:solidFill>
                  <a:prstClr val="black"/>
                </a:solidFill>
                <a:latin typeface="Calibri" panose="020F0502020204030204"/>
              </a:rPr>
              <a:pPr defTabSz="942289">
                <a:defRPr/>
              </a:pPr>
              <a:t>5</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79312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r>
              <a:rPr lang="en-US" dirty="0"/>
              <a:t>Input features will be taken from dogs and cats whose intake date was between January 1, 2015 and December 31, 2019 with an adoption date by February 29, 2020.  This cutoff date was chosen to avoid any inconsistencies related to changes to operations made in response to the COVID pandemic.  </a:t>
            </a:r>
          </a:p>
          <a:p>
            <a:pPr defTabSz="942289"/>
            <a:r>
              <a:rPr lang="en-US" dirty="0"/>
              <a:t>The initial dataset include 10490 observations and 32 variables.</a:t>
            </a:r>
          </a:p>
          <a:p>
            <a:pPr defTabSz="942289"/>
            <a:r>
              <a:rPr lang="en-US" dirty="0"/>
              <a:t>To gain a better understanding of the data: Preliminary summary statistics were viewed on each variable, and variables with a large amount of nulls, little variation in values, and personal information related to the employee or client were excluded.</a:t>
            </a:r>
          </a:p>
          <a:p>
            <a:pPr defTabSz="942289"/>
            <a:endParaRPr lang="en-US" dirty="0"/>
          </a:p>
          <a:p>
            <a:pPr defTabSz="942289"/>
            <a:endParaRPr lang="en-US" dirty="0"/>
          </a:p>
          <a:p>
            <a:pPr defTabSz="942289"/>
            <a:r>
              <a:rPr lang="en-US" dirty="0"/>
              <a:t>  </a:t>
            </a:r>
          </a:p>
          <a:p>
            <a:pPr defTabSz="942289"/>
            <a:endParaRPr lang="en-US" dirty="0"/>
          </a:p>
        </p:txBody>
      </p:sp>
      <p:sp>
        <p:nvSpPr>
          <p:cNvPr id="4" name="Slide Number Placeholder 3"/>
          <p:cNvSpPr>
            <a:spLocks noGrp="1"/>
          </p:cNvSpPr>
          <p:nvPr>
            <p:ph type="sldNum" sz="quarter" idx="5"/>
          </p:nvPr>
        </p:nvSpPr>
        <p:spPr/>
        <p:txBody>
          <a:bodyPr/>
          <a:lstStyle/>
          <a:p>
            <a:pPr defTabSz="942289">
              <a:defRPr/>
            </a:pPr>
            <a:fld id="{33AEA074-24A7-4657-AE02-A51F68EA6AA2}" type="slidenum">
              <a:rPr lang="en-US">
                <a:solidFill>
                  <a:prstClr val="black"/>
                </a:solidFill>
                <a:latin typeface="Calibri" panose="020F0502020204030204"/>
              </a:rPr>
              <a:pPr defTabSz="942289">
                <a:defRPr/>
              </a:pPr>
              <a:t>6</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393176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r>
              <a:rPr lang="en-US" dirty="0"/>
              <a:t>The following discoveries were made through the exploratory data analysis process:</a:t>
            </a:r>
          </a:p>
          <a:p>
            <a:pPr marL="176679" indent="-176679" defTabSz="942289">
              <a:buFont typeface="Arial" panose="020B0604020202020204" pitchFamily="34" charset="0"/>
              <a:buChar char="•"/>
            </a:pPr>
            <a:r>
              <a:rPr lang="en-US" dirty="0"/>
              <a:t>Dogs and cats will be analyzed separately as they have different factors that can impact adoptability.  There are 4617 cat observations and 5873 dog observations in the dataset</a:t>
            </a:r>
          </a:p>
          <a:p>
            <a:pPr marL="176679" indent="-176679" defTabSz="942289">
              <a:buFont typeface="Arial" panose="020B0604020202020204" pitchFamily="34" charset="0"/>
              <a:buChar char="•"/>
            </a:pPr>
            <a:r>
              <a:rPr lang="en-US" dirty="0"/>
              <a:t>Variables populated specific to intake type would only be impactful on the analysis if the data was modeled for each intake type separately which is beyond the scope of this project. </a:t>
            </a:r>
            <a:r>
              <a:rPr lang="en-US" dirty="0" err="1"/>
              <a:t>IntakeSubType</a:t>
            </a:r>
            <a:r>
              <a:rPr lang="en-US" dirty="0"/>
              <a:t>, </a:t>
            </a:r>
            <a:r>
              <a:rPr lang="en-US" dirty="0" err="1"/>
              <a:t>IntakeReason</a:t>
            </a:r>
            <a:r>
              <a:rPr lang="en-US" dirty="0"/>
              <a:t>, </a:t>
            </a:r>
            <a:r>
              <a:rPr lang="en-US" dirty="0" err="1"/>
              <a:t>IntakeAgencyAssociation</a:t>
            </a:r>
            <a:r>
              <a:rPr lang="en-US" dirty="0"/>
              <a:t>, </a:t>
            </a:r>
            <a:r>
              <a:rPr lang="en-US" dirty="0" err="1"/>
              <a:t>LengthOwned</a:t>
            </a:r>
            <a:r>
              <a:rPr lang="en-US" dirty="0"/>
              <a:t>, and </a:t>
            </a:r>
            <a:r>
              <a:rPr lang="en-US" dirty="0" err="1"/>
              <a:t>LengthOwnedUnits</a:t>
            </a:r>
            <a:r>
              <a:rPr lang="en-US" dirty="0"/>
              <a:t> were removed from the dataset.</a:t>
            </a:r>
          </a:p>
          <a:p>
            <a:pPr marL="176679" indent="-176679" defTabSz="942289">
              <a:buFont typeface="Arial" panose="020B0604020202020204" pitchFamily="34" charset="0"/>
              <a:buChar char="•"/>
            </a:pPr>
            <a:r>
              <a:rPr lang="en-US" dirty="0"/>
              <a:t>Kittens and puppies below 2 months of age were removed from the data set because they are often in foster care for weeks until they are old enough to be placed for adoption. 2359 records were removed from the dataset meeting this criteria</a:t>
            </a:r>
          </a:p>
          <a:p>
            <a:pPr marL="176679" indent="-176679" defTabSz="942289">
              <a:buFont typeface="Arial" panose="020B0604020202020204" pitchFamily="34" charset="0"/>
              <a:buChar char="•"/>
            </a:pPr>
            <a:r>
              <a:rPr lang="en-US" dirty="0"/>
              <a:t>If an animal was adopted and returned to the shelter, that animal will have more than one record in this raw data file.  Returned animals represented a very small percentage of the total number of records so they were filtered out of the data. </a:t>
            </a:r>
          </a:p>
          <a:p>
            <a:pPr defTabSz="942289"/>
            <a:endParaRPr lang="en-US" dirty="0"/>
          </a:p>
          <a:p>
            <a:endParaRPr lang="en-US" dirty="0"/>
          </a:p>
        </p:txBody>
      </p:sp>
      <p:sp>
        <p:nvSpPr>
          <p:cNvPr id="4" name="Slide Number Placeholder 3"/>
          <p:cNvSpPr>
            <a:spLocks noGrp="1"/>
          </p:cNvSpPr>
          <p:nvPr>
            <p:ph type="sldNum" sz="quarter" idx="5"/>
          </p:nvPr>
        </p:nvSpPr>
        <p:spPr/>
        <p:txBody>
          <a:bodyPr/>
          <a:lstStyle/>
          <a:p>
            <a:pPr defTabSz="942289">
              <a:defRPr/>
            </a:pPr>
            <a:fld id="{33AEA074-24A7-4657-AE02-A51F68EA6AA2}" type="slidenum">
              <a:rPr lang="en-US">
                <a:solidFill>
                  <a:prstClr val="black"/>
                </a:solidFill>
                <a:latin typeface="Calibri" panose="020F0502020204030204"/>
              </a:rPr>
              <a:pPr defTabSz="942289">
                <a:defRPr/>
              </a:pPr>
              <a:t>7</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61816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176679" defTabSz="942289">
              <a:buFont typeface="Arial" panose="020B0604020202020204" pitchFamily="34" charset="0"/>
              <a:buChar char="•"/>
            </a:pPr>
            <a:r>
              <a:rPr lang="en-US" dirty="0"/>
              <a:t>The age of the animal in months is the only numeric variable.  </a:t>
            </a:r>
          </a:p>
          <a:p>
            <a:pPr marL="176679" indent="-176679" defTabSz="942289">
              <a:buFont typeface="Arial" panose="020B0604020202020204" pitchFamily="34" charset="0"/>
              <a:buChar char="•"/>
            </a:pPr>
            <a:r>
              <a:rPr lang="en-US" dirty="0"/>
              <a:t>The distribution for both cats and dogs is not normal with a positive skew as indicated by the max value being so much higher than the mean and the large positive values in skew.</a:t>
            </a:r>
          </a:p>
          <a:p>
            <a:endParaRPr lang="en-US" dirty="0"/>
          </a:p>
        </p:txBody>
      </p:sp>
      <p:sp>
        <p:nvSpPr>
          <p:cNvPr id="4" name="Slide Number Placeholder 3"/>
          <p:cNvSpPr>
            <a:spLocks noGrp="1"/>
          </p:cNvSpPr>
          <p:nvPr>
            <p:ph type="sldNum" sz="quarter" idx="5"/>
          </p:nvPr>
        </p:nvSpPr>
        <p:spPr/>
        <p:txBody>
          <a:bodyPr/>
          <a:lstStyle/>
          <a:p>
            <a:pPr defTabSz="942289">
              <a:defRPr/>
            </a:pPr>
            <a:fld id="{33AEA074-24A7-4657-AE02-A51F68EA6AA2}" type="slidenum">
              <a:rPr lang="en-US">
                <a:solidFill>
                  <a:prstClr val="black"/>
                </a:solidFill>
                <a:latin typeface="Calibri" panose="020F0502020204030204"/>
              </a:rPr>
              <a:pPr defTabSz="942289">
                <a:defRPr/>
              </a:pPr>
              <a:t>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4251250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176679" defTabSz="942289">
              <a:buFont typeface="Arial" panose="020B0604020202020204" pitchFamily="34" charset="0"/>
              <a:buChar char="•"/>
              <a:defRPr/>
            </a:pPr>
            <a:r>
              <a:rPr lang="en-US" dirty="0"/>
              <a:t>After a log10 transformation is applied to the variable the distribution is more uniform for cats and close to normal for dogs.</a:t>
            </a:r>
          </a:p>
          <a:p>
            <a:endParaRPr lang="en-US" dirty="0"/>
          </a:p>
        </p:txBody>
      </p:sp>
      <p:sp>
        <p:nvSpPr>
          <p:cNvPr id="4" name="Slide Number Placeholder 3"/>
          <p:cNvSpPr>
            <a:spLocks noGrp="1"/>
          </p:cNvSpPr>
          <p:nvPr>
            <p:ph type="sldNum" sz="quarter" idx="5"/>
          </p:nvPr>
        </p:nvSpPr>
        <p:spPr/>
        <p:txBody>
          <a:bodyPr/>
          <a:lstStyle/>
          <a:p>
            <a:pPr defTabSz="942289">
              <a:defRPr/>
            </a:pPr>
            <a:fld id="{33AEA074-24A7-4657-AE02-A51F68EA6AA2}" type="slidenum">
              <a:rPr lang="en-US">
                <a:solidFill>
                  <a:prstClr val="black"/>
                </a:solidFill>
                <a:latin typeface="Calibri" panose="020F0502020204030204"/>
              </a:rPr>
              <a:pPr defTabSz="942289">
                <a:defRPr/>
              </a:pPr>
              <a:t>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358071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3/27/2021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57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3/27/2021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1562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3/27/2021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4859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23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911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277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586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3/27/2021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15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3/27/2021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58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3/27/2021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hemeOverride" Target="../theme/themeOverride10.xml"/><Relationship Id="rId6" Type="http://schemas.openxmlformats.org/officeDocument/2006/relationships/image" Target="../media/image2.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hemeOverride" Target="../theme/themeOverride11.xml"/><Relationship Id="rId6" Type="http://schemas.openxmlformats.org/officeDocument/2006/relationships/image" Target="../media/image2.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audio" Target="../media/media12.m4a"/><Relationship Id="rId7" Type="http://schemas.openxmlformats.org/officeDocument/2006/relationships/diagramData" Target="../diagrams/data6.xml"/><Relationship Id="rId12" Type="http://schemas.openxmlformats.org/officeDocument/2006/relationships/image" Target="../media/image2.png"/><Relationship Id="rId2" Type="http://schemas.microsoft.com/office/2007/relationships/media" Target="../media/media12.m4a"/><Relationship Id="rId1" Type="http://schemas.openxmlformats.org/officeDocument/2006/relationships/themeOverride" Target="../theme/themeOverride12.xml"/><Relationship Id="rId6" Type="http://schemas.openxmlformats.org/officeDocument/2006/relationships/image" Target="../media/image10.jpeg"/><Relationship Id="rId11" Type="http://schemas.microsoft.com/office/2007/relationships/diagramDrawing" Target="../diagrams/drawing6.xml"/><Relationship Id="rId5" Type="http://schemas.openxmlformats.org/officeDocument/2006/relationships/notesSlide" Target="../notesSlides/notesSlide12.xml"/><Relationship Id="rId10" Type="http://schemas.openxmlformats.org/officeDocument/2006/relationships/diagramColors" Target="../diagrams/colors6.xml"/><Relationship Id="rId4" Type="http://schemas.openxmlformats.org/officeDocument/2006/relationships/slideLayout" Target="../slideLayouts/slideLayout2.xml"/><Relationship Id="rId9"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audio" Target="../media/media13.m4a"/><Relationship Id="rId7" Type="http://schemas.openxmlformats.org/officeDocument/2006/relationships/diagramLayout" Target="../diagrams/layout7.xml"/><Relationship Id="rId12" Type="http://schemas.openxmlformats.org/officeDocument/2006/relationships/image" Target="../media/image2.png"/><Relationship Id="rId2" Type="http://schemas.microsoft.com/office/2007/relationships/media" Target="../media/media13.m4a"/><Relationship Id="rId1" Type="http://schemas.openxmlformats.org/officeDocument/2006/relationships/themeOverride" Target="../theme/themeOverride13.xml"/><Relationship Id="rId6" Type="http://schemas.openxmlformats.org/officeDocument/2006/relationships/diagramData" Target="../diagrams/data7.xml"/><Relationship Id="rId11" Type="http://schemas.openxmlformats.org/officeDocument/2006/relationships/image" Target="../media/image11.jpeg"/><Relationship Id="rId5" Type="http://schemas.openxmlformats.org/officeDocument/2006/relationships/notesSlide" Target="../notesSlides/notesSlide13.xml"/><Relationship Id="rId10" Type="http://schemas.microsoft.com/office/2007/relationships/diagramDrawing" Target="../diagrams/drawing7.xml"/><Relationship Id="rId4" Type="http://schemas.openxmlformats.org/officeDocument/2006/relationships/slideLayout" Target="../slideLayouts/slideLayout2.xml"/><Relationship Id="rId9" Type="http://schemas.openxmlformats.org/officeDocument/2006/relationships/diagramColors" Target="../diagrams/colors7.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audio" Target="../media/media14.m4a"/><Relationship Id="rId7" Type="http://schemas.openxmlformats.org/officeDocument/2006/relationships/diagramLayout" Target="../diagrams/layout8.xml"/><Relationship Id="rId2" Type="http://schemas.microsoft.com/office/2007/relationships/media" Target="../media/media14.m4a"/><Relationship Id="rId1" Type="http://schemas.openxmlformats.org/officeDocument/2006/relationships/themeOverride" Target="../theme/themeOverride14.xml"/><Relationship Id="rId6" Type="http://schemas.openxmlformats.org/officeDocument/2006/relationships/diagramData" Target="../diagrams/data8.xml"/><Relationship Id="rId11" Type="http://schemas.openxmlformats.org/officeDocument/2006/relationships/image" Target="../media/image2.png"/><Relationship Id="rId5" Type="http://schemas.openxmlformats.org/officeDocument/2006/relationships/notesSlide" Target="../notesSlides/notesSlide14.xml"/><Relationship Id="rId10" Type="http://schemas.microsoft.com/office/2007/relationships/diagramDrawing" Target="../diagrams/drawing8.xml"/><Relationship Id="rId4" Type="http://schemas.openxmlformats.org/officeDocument/2006/relationships/slideLayout" Target="../slideLayouts/slideLayout2.xml"/><Relationship Id="rId9" Type="http://schemas.openxmlformats.org/officeDocument/2006/relationships/diagramColors" Target="../diagrams/colors8.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audio" Target="../media/media15.m4a"/><Relationship Id="rId7" Type="http://schemas.openxmlformats.org/officeDocument/2006/relationships/diagramLayout" Target="../diagrams/layout9.xml"/><Relationship Id="rId2" Type="http://schemas.microsoft.com/office/2007/relationships/media" Target="../media/media15.m4a"/><Relationship Id="rId1" Type="http://schemas.openxmlformats.org/officeDocument/2006/relationships/themeOverride" Target="../theme/themeOverride15.xml"/><Relationship Id="rId6" Type="http://schemas.openxmlformats.org/officeDocument/2006/relationships/diagramData" Target="../diagrams/data9.xml"/><Relationship Id="rId11" Type="http://schemas.openxmlformats.org/officeDocument/2006/relationships/image" Target="../media/image2.png"/><Relationship Id="rId5" Type="http://schemas.openxmlformats.org/officeDocument/2006/relationships/notesSlide" Target="../notesSlides/notesSlide15.xml"/><Relationship Id="rId10" Type="http://schemas.microsoft.com/office/2007/relationships/diagramDrawing" Target="../diagrams/drawing9.xml"/><Relationship Id="rId4" Type="http://schemas.openxmlformats.org/officeDocument/2006/relationships/slideLayout" Target="../slideLayouts/slideLayout2.xml"/><Relationship Id="rId9" Type="http://schemas.openxmlformats.org/officeDocument/2006/relationships/diagramColors" Target="../diagrams/colors9.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audio" Target="../media/media16.m4a"/><Relationship Id="rId7" Type="http://schemas.openxmlformats.org/officeDocument/2006/relationships/diagramLayout" Target="../diagrams/layout10.xml"/><Relationship Id="rId2" Type="http://schemas.microsoft.com/office/2007/relationships/media" Target="../media/media16.m4a"/><Relationship Id="rId1" Type="http://schemas.openxmlformats.org/officeDocument/2006/relationships/themeOverride" Target="../theme/themeOverride16.xml"/><Relationship Id="rId6" Type="http://schemas.openxmlformats.org/officeDocument/2006/relationships/diagramData" Target="../diagrams/data10.xml"/><Relationship Id="rId11" Type="http://schemas.openxmlformats.org/officeDocument/2006/relationships/image" Target="../media/image2.png"/><Relationship Id="rId5" Type="http://schemas.openxmlformats.org/officeDocument/2006/relationships/notesSlide" Target="../notesSlides/notesSlide16.xml"/><Relationship Id="rId10" Type="http://schemas.microsoft.com/office/2007/relationships/diagramDrawing" Target="../diagrams/drawing10.xml"/><Relationship Id="rId4" Type="http://schemas.openxmlformats.org/officeDocument/2006/relationships/slideLayout" Target="../slideLayouts/slideLayout2.xml"/><Relationship Id="rId9" Type="http://schemas.openxmlformats.org/officeDocument/2006/relationships/diagramColors" Target="../diagrams/colors10.xml"/></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audio" Target="../media/media17.m4a"/><Relationship Id="rId7" Type="http://schemas.openxmlformats.org/officeDocument/2006/relationships/diagramLayout" Target="../diagrams/layout11.xml"/><Relationship Id="rId2" Type="http://schemas.microsoft.com/office/2007/relationships/media" Target="../media/media17.m4a"/><Relationship Id="rId1" Type="http://schemas.openxmlformats.org/officeDocument/2006/relationships/themeOverride" Target="../theme/themeOverride17.xml"/><Relationship Id="rId6" Type="http://schemas.openxmlformats.org/officeDocument/2006/relationships/diagramData" Target="../diagrams/data11.xml"/><Relationship Id="rId11" Type="http://schemas.openxmlformats.org/officeDocument/2006/relationships/image" Target="../media/image2.png"/><Relationship Id="rId5" Type="http://schemas.openxmlformats.org/officeDocument/2006/relationships/notesSlide" Target="../notesSlides/notesSlide17.xml"/><Relationship Id="rId10" Type="http://schemas.microsoft.com/office/2007/relationships/diagramDrawing" Target="../diagrams/drawing11.xml"/><Relationship Id="rId4" Type="http://schemas.openxmlformats.org/officeDocument/2006/relationships/slideLayout" Target="../slideLayouts/slideLayout2.xml"/><Relationship Id="rId9" Type="http://schemas.openxmlformats.org/officeDocument/2006/relationships/diagramColors" Target="../diagrams/colors11.xml"/></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audio" Target="../media/media18.m4a"/><Relationship Id="rId7" Type="http://schemas.openxmlformats.org/officeDocument/2006/relationships/diagramLayout" Target="../diagrams/layout12.xml"/><Relationship Id="rId2" Type="http://schemas.microsoft.com/office/2007/relationships/media" Target="../media/media18.m4a"/><Relationship Id="rId1" Type="http://schemas.openxmlformats.org/officeDocument/2006/relationships/themeOverride" Target="../theme/themeOverride18.xml"/><Relationship Id="rId6" Type="http://schemas.openxmlformats.org/officeDocument/2006/relationships/diagramData" Target="../diagrams/data12.xml"/><Relationship Id="rId11" Type="http://schemas.openxmlformats.org/officeDocument/2006/relationships/image" Target="../media/image2.png"/><Relationship Id="rId5" Type="http://schemas.openxmlformats.org/officeDocument/2006/relationships/notesSlide" Target="../notesSlides/notesSlide18.xml"/><Relationship Id="rId10" Type="http://schemas.microsoft.com/office/2007/relationships/diagramDrawing" Target="../diagrams/drawing12.xml"/><Relationship Id="rId4" Type="http://schemas.openxmlformats.org/officeDocument/2006/relationships/slideLayout" Target="../slideLayouts/slideLayout2.xml"/><Relationship Id="rId9" Type="http://schemas.openxmlformats.org/officeDocument/2006/relationships/diagramColors" Target="../diagrams/colors12.xml"/></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13.xml"/><Relationship Id="rId3" Type="http://schemas.openxmlformats.org/officeDocument/2006/relationships/audio" Target="../media/media19.m4a"/><Relationship Id="rId7" Type="http://schemas.openxmlformats.org/officeDocument/2006/relationships/diagramLayout" Target="../diagrams/layout13.xml"/><Relationship Id="rId2" Type="http://schemas.microsoft.com/office/2007/relationships/media" Target="../media/media19.m4a"/><Relationship Id="rId1" Type="http://schemas.openxmlformats.org/officeDocument/2006/relationships/themeOverride" Target="../theme/themeOverride19.xml"/><Relationship Id="rId6" Type="http://schemas.openxmlformats.org/officeDocument/2006/relationships/diagramData" Target="../diagrams/data13.xml"/><Relationship Id="rId11" Type="http://schemas.openxmlformats.org/officeDocument/2006/relationships/image" Target="../media/image2.png"/><Relationship Id="rId5" Type="http://schemas.openxmlformats.org/officeDocument/2006/relationships/notesSlide" Target="../notesSlides/notesSlide19.xml"/><Relationship Id="rId10" Type="http://schemas.microsoft.com/office/2007/relationships/diagramDrawing" Target="../diagrams/drawing13.xml"/><Relationship Id="rId4" Type="http://schemas.openxmlformats.org/officeDocument/2006/relationships/slideLayout" Target="../slideLayouts/slideLayout2.xml"/><Relationship Id="rId9" Type="http://schemas.openxmlformats.org/officeDocument/2006/relationships/diagramColors" Target="../diagrams/colors13.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audio" Target="../media/media2.m4a"/><Relationship Id="rId7" Type="http://schemas.openxmlformats.org/officeDocument/2006/relationships/diagramLayout" Target="../diagrams/layout1.xml"/><Relationship Id="rId2" Type="http://schemas.microsoft.com/office/2007/relationships/media" Target="../media/media2.m4a"/><Relationship Id="rId1" Type="http://schemas.openxmlformats.org/officeDocument/2006/relationships/themeOverride" Target="../theme/themeOverride2.xml"/><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notesSlide" Target="../notesSlides/notesSlide2.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notesSlide" Target="../notesSlides/notesSlide20.xml"/><Relationship Id="rId7" Type="http://schemas.openxmlformats.org/officeDocument/2006/relationships/diagramColors" Target="../diagrams/colors14.xml"/><Relationship Id="rId2" Type="http://schemas.openxmlformats.org/officeDocument/2006/relationships/slideLayout" Target="../slideLayouts/slideLayout2.xml"/><Relationship Id="rId1" Type="http://schemas.openxmlformats.org/officeDocument/2006/relationships/themeOverride" Target="../theme/themeOverride20.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2.png"/><Relationship Id="rId2" Type="http://schemas.microsoft.com/office/2007/relationships/media" Target="../media/media3.m4a"/><Relationship Id="rId1" Type="http://schemas.openxmlformats.org/officeDocument/2006/relationships/themeOverride" Target="../theme/themeOverride3.xml"/><Relationship Id="rId6" Type="http://schemas.openxmlformats.org/officeDocument/2006/relationships/image" Target="../media/image3.jpe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hyperlink" Target="https://creativecommons.org/licenses/by-nc/3.0/" TargetMode="External"/><Relationship Id="rId3" Type="http://schemas.openxmlformats.org/officeDocument/2006/relationships/audio" Target="../media/media4.m4a"/><Relationship Id="rId7" Type="http://schemas.openxmlformats.org/officeDocument/2006/relationships/diagramLayout" Target="../diagrams/layout2.xml"/><Relationship Id="rId12" Type="http://schemas.openxmlformats.org/officeDocument/2006/relationships/hyperlink" Target="https://pngimg.com/download/50380" TargetMode="External"/><Relationship Id="rId2" Type="http://schemas.microsoft.com/office/2007/relationships/media" Target="../media/media4.m4a"/><Relationship Id="rId1" Type="http://schemas.openxmlformats.org/officeDocument/2006/relationships/themeOverride" Target="../theme/themeOverride4.xml"/><Relationship Id="rId6" Type="http://schemas.openxmlformats.org/officeDocument/2006/relationships/diagramData" Target="../diagrams/data2.xml"/><Relationship Id="rId11" Type="http://schemas.openxmlformats.org/officeDocument/2006/relationships/image" Target="../media/image4.png"/><Relationship Id="rId5" Type="http://schemas.openxmlformats.org/officeDocument/2006/relationships/notesSlide" Target="../notesSlides/notesSlide4.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 Id="rId1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audio" Target="../media/media5.m4a"/><Relationship Id="rId7" Type="http://schemas.openxmlformats.org/officeDocument/2006/relationships/diagramLayout" Target="../diagrams/layout3.xml"/><Relationship Id="rId2" Type="http://schemas.microsoft.com/office/2007/relationships/media" Target="../media/media5.m4a"/><Relationship Id="rId1" Type="http://schemas.openxmlformats.org/officeDocument/2006/relationships/themeOverride" Target="../theme/themeOverride5.xml"/><Relationship Id="rId6" Type="http://schemas.openxmlformats.org/officeDocument/2006/relationships/diagramData" Target="../diagrams/data3.xml"/><Relationship Id="rId11" Type="http://schemas.openxmlformats.org/officeDocument/2006/relationships/image" Target="../media/image2.png"/><Relationship Id="rId5" Type="http://schemas.openxmlformats.org/officeDocument/2006/relationships/notesSlide" Target="../notesSlides/notesSlide5.xml"/><Relationship Id="rId10" Type="http://schemas.microsoft.com/office/2007/relationships/diagramDrawing" Target="../diagrams/drawing3.xml"/><Relationship Id="rId4" Type="http://schemas.openxmlformats.org/officeDocument/2006/relationships/slideLayout" Target="../slideLayouts/slideLayout2.xml"/><Relationship Id="rId9" Type="http://schemas.openxmlformats.org/officeDocument/2006/relationships/diagramColors" Target="../diagrams/colors3.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audio" Target="../media/media6.m4a"/><Relationship Id="rId7" Type="http://schemas.openxmlformats.org/officeDocument/2006/relationships/diagramLayout" Target="../diagrams/layout4.xml"/><Relationship Id="rId2" Type="http://schemas.microsoft.com/office/2007/relationships/media" Target="../media/media6.m4a"/><Relationship Id="rId1" Type="http://schemas.openxmlformats.org/officeDocument/2006/relationships/themeOverride" Target="../theme/themeOverride6.xml"/><Relationship Id="rId6" Type="http://schemas.openxmlformats.org/officeDocument/2006/relationships/diagramData" Target="../diagrams/data4.xml"/><Relationship Id="rId11" Type="http://schemas.openxmlformats.org/officeDocument/2006/relationships/image" Target="../media/image2.png"/><Relationship Id="rId5" Type="http://schemas.openxmlformats.org/officeDocument/2006/relationships/notesSlide" Target="../notesSlides/notesSlide6.xml"/><Relationship Id="rId10" Type="http://schemas.microsoft.com/office/2007/relationships/diagramDrawing" Target="../diagrams/drawing4.xml"/><Relationship Id="rId4" Type="http://schemas.openxmlformats.org/officeDocument/2006/relationships/slideLayout" Target="../slideLayouts/slideLayout2.xml"/><Relationship Id="rId9" Type="http://schemas.openxmlformats.org/officeDocument/2006/relationships/diagramColors" Target="../diagrams/colors4.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audio" Target="../media/media7.m4a"/><Relationship Id="rId7" Type="http://schemas.openxmlformats.org/officeDocument/2006/relationships/diagramLayout" Target="../diagrams/layout5.xml"/><Relationship Id="rId2" Type="http://schemas.microsoft.com/office/2007/relationships/media" Target="../media/media7.m4a"/><Relationship Id="rId1" Type="http://schemas.openxmlformats.org/officeDocument/2006/relationships/themeOverride" Target="../theme/themeOverride7.xml"/><Relationship Id="rId6" Type="http://schemas.openxmlformats.org/officeDocument/2006/relationships/diagramData" Target="../diagrams/data5.xml"/><Relationship Id="rId11" Type="http://schemas.openxmlformats.org/officeDocument/2006/relationships/image" Target="../media/image2.png"/><Relationship Id="rId5" Type="http://schemas.openxmlformats.org/officeDocument/2006/relationships/notesSlide" Target="../notesSlides/notesSlide7.xml"/><Relationship Id="rId10" Type="http://schemas.microsoft.com/office/2007/relationships/diagramDrawing" Target="../diagrams/drawing5.xml"/><Relationship Id="rId4" Type="http://schemas.openxmlformats.org/officeDocument/2006/relationships/slideLayout" Target="../slideLayouts/slideLayout2.xml"/><Relationship Id="rId9" Type="http://schemas.openxmlformats.org/officeDocument/2006/relationships/diagramColors" Target="../diagrams/colors5.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hemeOverride" Target="../theme/themeOverride8.xml"/><Relationship Id="rId6" Type="http://schemas.openxmlformats.org/officeDocument/2006/relationships/image" Target="../media/image2.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2.png"/><Relationship Id="rId2" Type="http://schemas.microsoft.com/office/2007/relationships/media" Target="../media/media9.m4a"/><Relationship Id="rId1" Type="http://schemas.openxmlformats.org/officeDocument/2006/relationships/themeOverride" Target="../theme/themeOverride9.xml"/><Relationship Id="rId6" Type="http://schemas.openxmlformats.org/officeDocument/2006/relationships/image" Target="../media/image9.jpe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2020104020203"/>
              <a:ea typeface="+mn-ea"/>
              <a:cs typeface="+mn-cs"/>
            </a:endParaRPr>
          </a:p>
        </p:txBody>
      </p:sp>
      <p:pic>
        <p:nvPicPr>
          <p:cNvPr id="8" name="Picture 7" descr="A dog looking at the camera">
            <a:extLst>
              <a:ext uri="{FF2B5EF4-FFF2-40B4-BE49-F238E27FC236}">
                <a16:creationId xmlns:a16="http://schemas.microsoft.com/office/drawing/2014/main" id="{F0B92F21-44D0-49F2-B59D-6723737D9B5C}"/>
              </a:ext>
            </a:extLst>
          </p:cNvPr>
          <p:cNvPicPr>
            <a:picLocks noChangeAspect="1"/>
          </p:cNvPicPr>
          <p:nvPr/>
        </p:nvPicPr>
        <p:blipFill rotWithShape="1">
          <a:blip r:embed="rId6" cstate="email">
            <a:alphaModFix amt="4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965201" y="177047"/>
            <a:ext cx="10225530" cy="1475013"/>
          </a:xfrm>
        </p:spPr>
        <p:txBody>
          <a:bodyPr>
            <a:normAutofit fontScale="90000"/>
          </a:bodyPr>
          <a:lstStyle/>
          <a:p>
            <a:r>
              <a:rPr lang="en-US" sz="4000" dirty="0">
                <a:solidFill>
                  <a:schemeClr val="tx1"/>
                </a:solidFill>
              </a:rPr>
              <a:t>Predicting Timely Adoption and Optimizing Adoption Channels for Shelter Animals</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272741" y="5194260"/>
            <a:ext cx="10225530" cy="590321"/>
          </a:xfrm>
        </p:spPr>
        <p:txBody>
          <a:bodyPr>
            <a:noAutofit/>
          </a:bodyPr>
          <a:lstStyle/>
          <a:p>
            <a:r>
              <a:rPr lang="en-US" dirty="0">
                <a:solidFill>
                  <a:schemeClr val="tx1"/>
                </a:solidFill>
              </a:rPr>
              <a:t>Rebecca V. Lewis</a:t>
            </a:r>
          </a:p>
          <a:p>
            <a:r>
              <a:rPr lang="en-US" dirty="0">
                <a:solidFill>
                  <a:schemeClr val="tx1"/>
                </a:solidFill>
              </a:rPr>
              <a:t>Bellevue University, Omaha, NE</a:t>
            </a:r>
          </a:p>
          <a:p>
            <a:r>
              <a:rPr lang="en-US" dirty="0">
                <a:solidFill>
                  <a:schemeClr val="tx1"/>
                </a:solidFill>
              </a:rPr>
              <a:t>DSC 630 - </a:t>
            </a:r>
            <a:r>
              <a:rPr lang="en-US" dirty="0" err="1">
                <a:solidFill>
                  <a:schemeClr val="tx1"/>
                </a:solidFill>
              </a:rPr>
              <a:t>Amirfarrokh</a:t>
            </a:r>
            <a:r>
              <a:rPr lang="en-US" dirty="0">
                <a:solidFill>
                  <a:schemeClr val="tx1"/>
                </a:solidFill>
              </a:rPr>
              <a:t> </a:t>
            </a:r>
            <a:r>
              <a:rPr lang="en-US" dirty="0" err="1">
                <a:solidFill>
                  <a:schemeClr val="tx1"/>
                </a:solidFill>
              </a:rPr>
              <a:t>Iranitalab</a:t>
            </a:r>
            <a:endParaRPr lang="en-US" dirty="0">
              <a:solidFill>
                <a:schemeClr val="tx1"/>
              </a:solidFill>
            </a:endParaRPr>
          </a:p>
          <a:p>
            <a:r>
              <a:rPr lang="en-US" dirty="0">
                <a:solidFill>
                  <a:schemeClr val="tx1"/>
                </a:solidFill>
              </a:rPr>
              <a:t>August 8, 2020</a:t>
            </a:r>
          </a:p>
        </p:txBody>
      </p:sp>
      <p:pic>
        <p:nvPicPr>
          <p:cNvPr id="7" name="Audio 6">
            <a:hlinkClick r:id="" action="ppaction://media"/>
            <a:extLst>
              <a:ext uri="{FF2B5EF4-FFF2-40B4-BE49-F238E27FC236}">
                <a16:creationId xmlns:a16="http://schemas.microsoft.com/office/drawing/2014/main" id="{DE08BEBA-FB1F-4672-AF18-F7941FDDFB8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8246"/>
    </mc:Choice>
    <mc:Fallback xmlns="">
      <p:transition spd="slow" advTm="18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609906" y="702155"/>
            <a:ext cx="3568661" cy="1269713"/>
          </a:xfrm>
        </p:spPr>
        <p:txBody>
          <a:bodyPr>
            <a:normAutofit/>
          </a:bodyPr>
          <a:lstStyle/>
          <a:p>
            <a:r>
              <a:rPr lang="en-US" dirty="0"/>
              <a:t>Categorical Variables - Dogs</a:t>
            </a:r>
          </a:p>
        </p:txBody>
      </p:sp>
      <p:sp>
        <p:nvSpPr>
          <p:cNvPr id="20" name="Rectangle 10">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8B78FF80-DBD2-474C-8F44-BBC1C04095C3}"/>
              </a:ext>
            </a:extLst>
          </p:cNvPr>
          <p:cNvSpPr>
            <a:spLocks noGrp="1"/>
          </p:cNvSpPr>
          <p:nvPr>
            <p:ph idx="1"/>
          </p:nvPr>
        </p:nvSpPr>
        <p:spPr>
          <a:xfrm>
            <a:off x="609906" y="2340864"/>
            <a:ext cx="3568661" cy="3634486"/>
          </a:xfrm>
        </p:spPr>
        <p:txBody>
          <a:bodyPr>
            <a:normAutofit/>
          </a:bodyPr>
          <a:lstStyle/>
          <a:p>
            <a:pPr marL="0" indent="0">
              <a:buNone/>
            </a:pPr>
            <a:endParaRPr lang="en-US" b="1" dirty="0"/>
          </a:p>
          <a:p>
            <a:pPr marL="0" indent="0">
              <a:buNone/>
            </a:pPr>
            <a:endParaRPr lang="en-US" b="1" dirty="0"/>
          </a:p>
          <a:p>
            <a:pPr marL="0" indent="0">
              <a:buNone/>
            </a:pPr>
            <a:endParaRPr lang="en-US" dirty="0"/>
          </a:p>
          <a:p>
            <a:pPr marL="0" indent="0">
              <a:buNone/>
            </a:pPr>
            <a:endParaRPr lang="en-US" dirty="0"/>
          </a:p>
          <a:p>
            <a:pPr marL="0" indent="0">
              <a:buNone/>
            </a:pPr>
            <a:endParaRPr lang="en-US" b="1" dirty="0"/>
          </a:p>
          <a:p>
            <a:pPr marL="0" indent="0">
              <a:buNone/>
            </a:pPr>
            <a:endParaRPr lang="en-US" dirty="0"/>
          </a:p>
          <a:p>
            <a:pPr marL="0" indent="0">
              <a:buNone/>
            </a:pPr>
            <a:endParaRPr lang="en-US" dirty="0"/>
          </a:p>
        </p:txBody>
      </p:sp>
      <p:graphicFrame>
        <p:nvGraphicFramePr>
          <p:cNvPr id="3" name="Table 2">
            <a:extLst>
              <a:ext uri="{FF2B5EF4-FFF2-40B4-BE49-F238E27FC236}">
                <a16:creationId xmlns:a16="http://schemas.microsoft.com/office/drawing/2014/main" id="{74DE5735-2750-4DA9-A928-9F015C12316A}"/>
              </a:ext>
            </a:extLst>
          </p:cNvPr>
          <p:cNvGraphicFramePr>
            <a:graphicFrameLocks noGrp="1"/>
          </p:cNvGraphicFramePr>
          <p:nvPr>
            <p:extLst>
              <p:ext uri="{D42A27DB-BD31-4B8C-83A1-F6EECF244321}">
                <p14:modId xmlns:p14="http://schemas.microsoft.com/office/powerpoint/2010/main" val="3557982876"/>
              </p:ext>
            </p:extLst>
          </p:nvPr>
        </p:nvGraphicFramePr>
        <p:xfrm>
          <a:off x="4400846" y="312191"/>
          <a:ext cx="7597589" cy="6268720"/>
        </p:xfrm>
        <a:graphic>
          <a:graphicData uri="http://schemas.openxmlformats.org/drawingml/2006/table">
            <a:tbl>
              <a:tblPr firstRow="1" firstCol="1" bandRow="1">
                <a:tableStyleId>{5C22544A-7EE6-4342-B048-85BDC9FD1C3A}</a:tableStyleId>
              </a:tblPr>
              <a:tblGrid>
                <a:gridCol w="1920145">
                  <a:extLst>
                    <a:ext uri="{9D8B030D-6E8A-4147-A177-3AD203B41FA5}">
                      <a16:colId xmlns:a16="http://schemas.microsoft.com/office/drawing/2014/main" val="4089847354"/>
                    </a:ext>
                  </a:extLst>
                </a:gridCol>
                <a:gridCol w="861038">
                  <a:extLst>
                    <a:ext uri="{9D8B030D-6E8A-4147-A177-3AD203B41FA5}">
                      <a16:colId xmlns:a16="http://schemas.microsoft.com/office/drawing/2014/main" val="620421140"/>
                    </a:ext>
                  </a:extLst>
                </a:gridCol>
                <a:gridCol w="2263429">
                  <a:extLst>
                    <a:ext uri="{9D8B030D-6E8A-4147-A177-3AD203B41FA5}">
                      <a16:colId xmlns:a16="http://schemas.microsoft.com/office/drawing/2014/main" val="1864822796"/>
                    </a:ext>
                  </a:extLst>
                </a:gridCol>
                <a:gridCol w="1081441">
                  <a:extLst>
                    <a:ext uri="{9D8B030D-6E8A-4147-A177-3AD203B41FA5}">
                      <a16:colId xmlns:a16="http://schemas.microsoft.com/office/drawing/2014/main" val="1597591538"/>
                    </a:ext>
                  </a:extLst>
                </a:gridCol>
                <a:gridCol w="1471536">
                  <a:extLst>
                    <a:ext uri="{9D8B030D-6E8A-4147-A177-3AD203B41FA5}">
                      <a16:colId xmlns:a16="http://schemas.microsoft.com/office/drawing/2014/main" val="3893553907"/>
                    </a:ext>
                  </a:extLst>
                </a:gridCol>
              </a:tblGrid>
              <a:tr h="329575">
                <a:tc>
                  <a:txBody>
                    <a:bodyPr/>
                    <a:lstStyle/>
                    <a:p>
                      <a:pPr marL="0" marR="0">
                        <a:lnSpc>
                          <a:spcPct val="200000"/>
                        </a:lnSpc>
                        <a:spcBef>
                          <a:spcPts val="0"/>
                        </a:spcBef>
                        <a:spcAft>
                          <a:spcPts val="0"/>
                        </a:spcAft>
                      </a:pPr>
                      <a:r>
                        <a:rPr lang="en-US" sz="1500">
                          <a:effectLst/>
                        </a:rPr>
                        <a:t>Variable     </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Levels  </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Mode</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Frequency</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 of Population</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extLst>
                  <a:ext uri="{0D108BD9-81ED-4DB2-BD59-A6C34878D82A}">
                    <a16:rowId xmlns:a16="http://schemas.microsoft.com/office/drawing/2014/main" val="3652198724"/>
                  </a:ext>
                </a:extLst>
              </a:tr>
              <a:tr h="329575">
                <a:tc>
                  <a:txBody>
                    <a:bodyPr/>
                    <a:lstStyle/>
                    <a:p>
                      <a:pPr marL="0" marR="0">
                        <a:lnSpc>
                          <a:spcPct val="200000"/>
                        </a:lnSpc>
                        <a:spcBef>
                          <a:spcPts val="0"/>
                        </a:spcBef>
                        <a:spcAft>
                          <a:spcPts val="0"/>
                        </a:spcAft>
                      </a:pPr>
                      <a:r>
                        <a:rPr lang="en-US" sz="1500">
                          <a:effectLst/>
                        </a:rPr>
                        <a:t>PrimaryBreed</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153</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Terrier</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597</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11.02%</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extLst>
                  <a:ext uri="{0D108BD9-81ED-4DB2-BD59-A6C34878D82A}">
                    <a16:rowId xmlns:a16="http://schemas.microsoft.com/office/drawing/2014/main" val="789851661"/>
                  </a:ext>
                </a:extLst>
              </a:tr>
              <a:tr h="329575">
                <a:tc>
                  <a:txBody>
                    <a:bodyPr/>
                    <a:lstStyle/>
                    <a:p>
                      <a:pPr marL="0" marR="0">
                        <a:lnSpc>
                          <a:spcPct val="200000"/>
                        </a:lnSpc>
                        <a:spcBef>
                          <a:spcPts val="0"/>
                        </a:spcBef>
                        <a:spcAft>
                          <a:spcPts val="0"/>
                        </a:spcAft>
                      </a:pPr>
                      <a:r>
                        <a:rPr lang="en-US" sz="1500">
                          <a:effectLst/>
                        </a:rPr>
                        <a:t>Gender</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2</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Male</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2800</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51.7%</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extLst>
                  <a:ext uri="{0D108BD9-81ED-4DB2-BD59-A6C34878D82A}">
                    <a16:rowId xmlns:a16="http://schemas.microsoft.com/office/drawing/2014/main" val="96108293"/>
                  </a:ext>
                </a:extLst>
              </a:tr>
              <a:tr h="329575">
                <a:tc>
                  <a:txBody>
                    <a:bodyPr/>
                    <a:lstStyle/>
                    <a:p>
                      <a:pPr marL="0" marR="0">
                        <a:lnSpc>
                          <a:spcPct val="200000"/>
                        </a:lnSpc>
                        <a:spcBef>
                          <a:spcPts val="0"/>
                        </a:spcBef>
                        <a:spcAft>
                          <a:spcPts val="0"/>
                        </a:spcAft>
                      </a:pPr>
                      <a:r>
                        <a:rPr lang="en-US" sz="1500">
                          <a:effectLst/>
                        </a:rPr>
                        <a:t>IntakeDateOnly</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1625</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2016-08-30</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19</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.35%</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extLst>
                  <a:ext uri="{0D108BD9-81ED-4DB2-BD59-A6C34878D82A}">
                    <a16:rowId xmlns:a16="http://schemas.microsoft.com/office/drawing/2014/main" val="343630359"/>
                  </a:ext>
                </a:extLst>
              </a:tr>
              <a:tr h="329575">
                <a:tc>
                  <a:txBody>
                    <a:bodyPr/>
                    <a:lstStyle/>
                    <a:p>
                      <a:pPr marL="0" marR="0">
                        <a:lnSpc>
                          <a:spcPct val="200000"/>
                        </a:lnSpc>
                        <a:spcBef>
                          <a:spcPts val="0"/>
                        </a:spcBef>
                        <a:spcAft>
                          <a:spcPts val="0"/>
                        </a:spcAft>
                      </a:pPr>
                      <a:r>
                        <a:rPr lang="en-US" sz="1500">
                          <a:effectLst/>
                        </a:rPr>
                        <a:t>OutcomeDateOnly</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1635</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2016-07-23</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45</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.83%</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extLst>
                  <a:ext uri="{0D108BD9-81ED-4DB2-BD59-A6C34878D82A}">
                    <a16:rowId xmlns:a16="http://schemas.microsoft.com/office/drawing/2014/main" val="3688473457"/>
                  </a:ext>
                </a:extLst>
              </a:tr>
              <a:tr h="329575">
                <a:tc>
                  <a:txBody>
                    <a:bodyPr/>
                    <a:lstStyle/>
                    <a:p>
                      <a:pPr marL="0" marR="0">
                        <a:lnSpc>
                          <a:spcPct val="200000"/>
                        </a:lnSpc>
                        <a:spcBef>
                          <a:spcPts val="0"/>
                        </a:spcBef>
                        <a:spcAft>
                          <a:spcPts val="0"/>
                        </a:spcAft>
                      </a:pPr>
                      <a:r>
                        <a:rPr lang="en-US" sz="1500">
                          <a:effectLst/>
                        </a:rPr>
                        <a:t>IntakeAsilomar</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4</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Healthy</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3316</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61.23%</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extLst>
                  <a:ext uri="{0D108BD9-81ED-4DB2-BD59-A6C34878D82A}">
                    <a16:rowId xmlns:a16="http://schemas.microsoft.com/office/drawing/2014/main" val="851716767"/>
                  </a:ext>
                </a:extLst>
              </a:tr>
              <a:tr h="329575">
                <a:tc>
                  <a:txBody>
                    <a:bodyPr/>
                    <a:lstStyle/>
                    <a:p>
                      <a:pPr marL="0" marR="0">
                        <a:lnSpc>
                          <a:spcPct val="200000"/>
                        </a:lnSpc>
                        <a:spcBef>
                          <a:spcPts val="0"/>
                        </a:spcBef>
                        <a:spcAft>
                          <a:spcPts val="0"/>
                        </a:spcAft>
                      </a:pPr>
                      <a:r>
                        <a:rPr lang="en-US" sz="1500">
                          <a:effectLst/>
                        </a:rPr>
                        <a:t>IntakeCondition</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dirty="0">
                          <a:effectLst/>
                        </a:rPr>
                        <a:t>12</a:t>
                      </a:r>
                      <a:endParaRPr lang="en-US" sz="15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Appears Normal</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2960</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54.65%</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extLst>
                  <a:ext uri="{0D108BD9-81ED-4DB2-BD59-A6C34878D82A}">
                    <a16:rowId xmlns:a16="http://schemas.microsoft.com/office/drawing/2014/main" val="3195507594"/>
                  </a:ext>
                </a:extLst>
              </a:tr>
              <a:tr h="329575">
                <a:tc>
                  <a:txBody>
                    <a:bodyPr/>
                    <a:lstStyle/>
                    <a:p>
                      <a:pPr marL="0" marR="0">
                        <a:lnSpc>
                          <a:spcPct val="200000"/>
                        </a:lnSpc>
                        <a:spcBef>
                          <a:spcPts val="0"/>
                        </a:spcBef>
                        <a:spcAft>
                          <a:spcPts val="0"/>
                        </a:spcAft>
                      </a:pPr>
                      <a:r>
                        <a:rPr lang="en-US" sz="1500">
                          <a:effectLst/>
                        </a:rPr>
                        <a:t>IntakeType</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4</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Stray</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2082</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38.44%</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extLst>
                  <a:ext uri="{0D108BD9-81ED-4DB2-BD59-A6C34878D82A}">
                    <a16:rowId xmlns:a16="http://schemas.microsoft.com/office/drawing/2014/main" val="2911424209"/>
                  </a:ext>
                </a:extLst>
              </a:tr>
              <a:tr h="329575">
                <a:tc>
                  <a:txBody>
                    <a:bodyPr/>
                    <a:lstStyle/>
                    <a:p>
                      <a:pPr marL="0" marR="0">
                        <a:lnSpc>
                          <a:spcPct val="200000"/>
                        </a:lnSpc>
                        <a:spcBef>
                          <a:spcPts val="0"/>
                        </a:spcBef>
                        <a:spcAft>
                          <a:spcPts val="0"/>
                        </a:spcAft>
                      </a:pPr>
                      <a:r>
                        <a:rPr lang="en-US" sz="1500">
                          <a:effectLst/>
                        </a:rPr>
                        <a:t>OutcomeAsilomar</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4</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Healthy</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3258</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60.16%</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extLst>
                  <a:ext uri="{0D108BD9-81ED-4DB2-BD59-A6C34878D82A}">
                    <a16:rowId xmlns:a16="http://schemas.microsoft.com/office/drawing/2014/main" val="1218930407"/>
                  </a:ext>
                </a:extLst>
              </a:tr>
              <a:tr h="329575">
                <a:tc>
                  <a:txBody>
                    <a:bodyPr/>
                    <a:lstStyle/>
                    <a:p>
                      <a:pPr marL="0" marR="0">
                        <a:lnSpc>
                          <a:spcPct val="200000"/>
                        </a:lnSpc>
                        <a:spcBef>
                          <a:spcPts val="0"/>
                        </a:spcBef>
                        <a:spcAft>
                          <a:spcPts val="0"/>
                        </a:spcAft>
                      </a:pPr>
                      <a:r>
                        <a:rPr lang="en-US" sz="1500">
                          <a:effectLst/>
                        </a:rPr>
                        <a:t>OutcomeSubType</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10</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dirty="0">
                          <a:effectLst/>
                        </a:rPr>
                        <a:t>Onsite</a:t>
                      </a:r>
                      <a:endParaRPr lang="en-US" sz="15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4444</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82.05%</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extLst>
                  <a:ext uri="{0D108BD9-81ED-4DB2-BD59-A6C34878D82A}">
                    <a16:rowId xmlns:a16="http://schemas.microsoft.com/office/drawing/2014/main" val="1465984252"/>
                  </a:ext>
                </a:extLst>
              </a:tr>
              <a:tr h="329575">
                <a:tc>
                  <a:txBody>
                    <a:bodyPr/>
                    <a:lstStyle/>
                    <a:p>
                      <a:pPr marL="0" marR="0">
                        <a:lnSpc>
                          <a:spcPct val="200000"/>
                        </a:lnSpc>
                        <a:spcBef>
                          <a:spcPts val="0"/>
                        </a:spcBef>
                        <a:spcAft>
                          <a:spcPts val="0"/>
                        </a:spcAft>
                      </a:pPr>
                      <a:r>
                        <a:rPr lang="en-US" sz="1500">
                          <a:effectLst/>
                        </a:rPr>
                        <a:t>Size</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4</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Small</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2698</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49.82%</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extLst>
                  <a:ext uri="{0D108BD9-81ED-4DB2-BD59-A6C34878D82A}">
                    <a16:rowId xmlns:a16="http://schemas.microsoft.com/office/drawing/2014/main" val="3078769558"/>
                  </a:ext>
                </a:extLst>
              </a:tr>
              <a:tr h="329575">
                <a:tc>
                  <a:txBody>
                    <a:bodyPr/>
                    <a:lstStyle/>
                    <a:p>
                      <a:pPr marL="0" marR="0">
                        <a:lnSpc>
                          <a:spcPct val="200000"/>
                        </a:lnSpc>
                        <a:spcBef>
                          <a:spcPts val="0"/>
                        </a:spcBef>
                        <a:spcAft>
                          <a:spcPts val="0"/>
                        </a:spcAft>
                      </a:pPr>
                      <a:r>
                        <a:rPr lang="en-US" sz="1500">
                          <a:effectLst/>
                        </a:rPr>
                        <a:t>IntakeLocation</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31</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10 Dog Healthy Hold</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2541</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46.92%</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extLst>
                  <a:ext uri="{0D108BD9-81ED-4DB2-BD59-A6C34878D82A}">
                    <a16:rowId xmlns:a16="http://schemas.microsoft.com/office/drawing/2014/main" val="269781245"/>
                  </a:ext>
                </a:extLst>
              </a:tr>
              <a:tr h="329575">
                <a:tc>
                  <a:txBody>
                    <a:bodyPr/>
                    <a:lstStyle/>
                    <a:p>
                      <a:pPr marL="0" marR="0">
                        <a:lnSpc>
                          <a:spcPct val="200000"/>
                        </a:lnSpc>
                        <a:spcBef>
                          <a:spcPts val="0"/>
                        </a:spcBef>
                        <a:spcAft>
                          <a:spcPts val="0"/>
                        </a:spcAft>
                      </a:pPr>
                      <a:r>
                        <a:rPr lang="en-US" sz="1500">
                          <a:effectLst/>
                        </a:rPr>
                        <a:t>IntakeSubLocation</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104</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Cage 2</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494</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9.12%</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extLst>
                  <a:ext uri="{0D108BD9-81ED-4DB2-BD59-A6C34878D82A}">
                    <a16:rowId xmlns:a16="http://schemas.microsoft.com/office/drawing/2014/main" val="127106404"/>
                  </a:ext>
                </a:extLst>
              </a:tr>
              <a:tr h="329575">
                <a:tc>
                  <a:txBody>
                    <a:bodyPr/>
                    <a:lstStyle/>
                    <a:p>
                      <a:pPr marL="0" marR="0">
                        <a:lnSpc>
                          <a:spcPct val="200000"/>
                        </a:lnSpc>
                        <a:spcBef>
                          <a:spcPts val="0"/>
                        </a:spcBef>
                        <a:spcAft>
                          <a:spcPts val="0"/>
                        </a:spcAft>
                      </a:pPr>
                      <a:r>
                        <a:rPr lang="en-US" sz="1500">
                          <a:effectLst/>
                        </a:rPr>
                        <a:t>PreAltered</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3</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N</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4168</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76.96%</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extLst>
                  <a:ext uri="{0D108BD9-81ED-4DB2-BD59-A6C34878D82A}">
                    <a16:rowId xmlns:a16="http://schemas.microsoft.com/office/drawing/2014/main" val="3800562746"/>
                  </a:ext>
                </a:extLst>
              </a:tr>
              <a:tr h="329575">
                <a:tc>
                  <a:txBody>
                    <a:bodyPr/>
                    <a:lstStyle/>
                    <a:p>
                      <a:pPr marL="0" marR="0">
                        <a:lnSpc>
                          <a:spcPct val="200000"/>
                        </a:lnSpc>
                        <a:spcBef>
                          <a:spcPts val="0"/>
                        </a:spcBef>
                        <a:spcAft>
                          <a:spcPts val="0"/>
                        </a:spcAft>
                      </a:pPr>
                      <a:r>
                        <a:rPr lang="en-US" sz="1500">
                          <a:effectLst/>
                        </a:rPr>
                        <a:t>OutcomeLocation</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15</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r>
                        <a:rPr lang="en-US" sz="1500">
                          <a:effectLst/>
                        </a:rPr>
                        <a:t>00 Dog Adoption Condo</a:t>
                      </a:r>
                      <a:endParaRPr lang="en-US" sz="1500">
                        <a:effectLst/>
                        <a:latin typeface="Calibri" panose="020F0502020204030204" pitchFamily="34"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3222</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59.49%</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extLst>
                  <a:ext uri="{0D108BD9-81ED-4DB2-BD59-A6C34878D82A}">
                    <a16:rowId xmlns:a16="http://schemas.microsoft.com/office/drawing/2014/main" val="1375065027"/>
                  </a:ext>
                </a:extLst>
              </a:tr>
              <a:tr h="329575">
                <a:tc>
                  <a:txBody>
                    <a:bodyPr/>
                    <a:lstStyle/>
                    <a:p>
                      <a:pPr marL="0" marR="0">
                        <a:lnSpc>
                          <a:spcPct val="200000"/>
                        </a:lnSpc>
                        <a:spcBef>
                          <a:spcPts val="0"/>
                        </a:spcBef>
                        <a:spcAft>
                          <a:spcPts val="0"/>
                        </a:spcAft>
                      </a:pPr>
                      <a:r>
                        <a:rPr lang="en-US" sz="1500">
                          <a:effectLst/>
                        </a:rPr>
                        <a:t>OutcomeSubLocation</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144</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20 Foster Care</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a:effectLst/>
                        </a:rPr>
                        <a:t>611</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tc>
                  <a:txBody>
                    <a:bodyPr/>
                    <a:lstStyle/>
                    <a:p>
                      <a:pPr marL="0" marR="0">
                        <a:lnSpc>
                          <a:spcPct val="200000"/>
                        </a:lnSpc>
                        <a:spcBef>
                          <a:spcPts val="0"/>
                        </a:spcBef>
                        <a:spcAft>
                          <a:spcPts val="0"/>
                        </a:spcAft>
                      </a:pPr>
                      <a:r>
                        <a:rPr lang="en-US" sz="1500" dirty="0">
                          <a:effectLst/>
                        </a:rPr>
                        <a:t>1128%</a:t>
                      </a:r>
                      <a:endParaRPr lang="en-US" sz="15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0786" marR="60786" marT="0" marB="0"/>
                </a:tc>
                <a:extLst>
                  <a:ext uri="{0D108BD9-81ED-4DB2-BD59-A6C34878D82A}">
                    <a16:rowId xmlns:a16="http://schemas.microsoft.com/office/drawing/2014/main" val="1900659940"/>
                  </a:ext>
                </a:extLst>
              </a:tr>
            </a:tbl>
          </a:graphicData>
        </a:graphic>
      </p:graphicFrame>
      <p:sp>
        <p:nvSpPr>
          <p:cNvPr id="5" name="TextBox 4">
            <a:extLst>
              <a:ext uri="{FF2B5EF4-FFF2-40B4-BE49-F238E27FC236}">
                <a16:creationId xmlns:a16="http://schemas.microsoft.com/office/drawing/2014/main" id="{DBB4FF23-2D4F-4356-A665-5C7A3E773F7E}"/>
              </a:ext>
            </a:extLst>
          </p:cNvPr>
          <p:cNvSpPr txBox="1"/>
          <p:nvPr/>
        </p:nvSpPr>
        <p:spPr>
          <a:xfrm>
            <a:off x="416341" y="2044702"/>
            <a:ext cx="3597375" cy="4524315"/>
          </a:xfrm>
          <a:prstGeom prst="rect">
            <a:avLst/>
          </a:prstGeom>
          <a:noFill/>
        </p:spPr>
        <p:txBody>
          <a:bodyPr wrap="square" rtlCol="0">
            <a:spAutoFit/>
          </a:bodyPr>
          <a:lstStyle/>
          <a:p>
            <a:r>
              <a:rPr lang="en-US" dirty="0"/>
              <a:t>Derived </a:t>
            </a:r>
            <a:r>
              <a:rPr lang="en-US" dirty="0" err="1"/>
              <a:t>Fatures</a:t>
            </a:r>
            <a:r>
              <a:rPr lang="en-US" dirty="0"/>
              <a:t>:</a:t>
            </a:r>
          </a:p>
          <a:p>
            <a:pPr marL="285750" indent="-285750">
              <a:buFont typeface="Arial" panose="020B0604020202020204" pitchFamily="34" charset="0"/>
              <a:buChar char="•"/>
            </a:pPr>
            <a:r>
              <a:rPr lang="en-US" dirty="0" err="1"/>
              <a:t>PitBullType</a:t>
            </a:r>
            <a:r>
              <a:rPr lang="en-US" dirty="0"/>
              <a:t> Breed</a:t>
            </a:r>
          </a:p>
          <a:p>
            <a:pPr marL="285750" indent="-285750">
              <a:buFont typeface="Arial" panose="020B0604020202020204" pitchFamily="34" charset="0"/>
              <a:buChar char="•"/>
            </a:pPr>
            <a:r>
              <a:rPr lang="en-US" dirty="0"/>
              <a:t>Mixed Breed</a:t>
            </a:r>
          </a:p>
          <a:p>
            <a:pPr marL="285750" indent="-285750">
              <a:buFont typeface="Arial" panose="020B0604020202020204" pitchFamily="34" charset="0"/>
              <a:buChar char="•"/>
            </a:pPr>
            <a:r>
              <a:rPr lang="en-US" dirty="0" err="1"/>
              <a:t>AsilomarImprovement</a:t>
            </a:r>
            <a:endParaRPr lang="en-US" dirty="0"/>
          </a:p>
          <a:p>
            <a:pPr marL="285750" indent="-285750">
              <a:buFont typeface="Arial" panose="020B0604020202020204" pitchFamily="34" charset="0"/>
              <a:buChar char="•"/>
            </a:pPr>
            <a:r>
              <a:rPr lang="en-US" dirty="0"/>
              <a:t>Heartworm</a:t>
            </a:r>
          </a:p>
          <a:p>
            <a:pPr marL="285750" indent="-285750">
              <a:buFont typeface="Arial" panose="020B0604020202020204" pitchFamily="34" charset="0"/>
              <a:buChar char="•"/>
            </a:pPr>
            <a:r>
              <a:rPr lang="en-US" dirty="0" err="1"/>
              <a:t>SickInjured</a:t>
            </a:r>
            <a:endParaRPr lang="en-US" dirty="0"/>
          </a:p>
          <a:p>
            <a:pPr marL="285750" indent="-285750">
              <a:buFont typeface="Arial" panose="020B0604020202020204" pitchFamily="34" charset="0"/>
              <a:buChar char="•"/>
            </a:pPr>
            <a:r>
              <a:rPr lang="en-US" dirty="0" err="1"/>
              <a:t>SkinCondition</a:t>
            </a:r>
            <a:endParaRPr lang="en-US" dirty="0"/>
          </a:p>
          <a:p>
            <a:pPr marL="285750" indent="-285750">
              <a:buFont typeface="Arial" panose="020B0604020202020204" pitchFamily="34" charset="0"/>
              <a:buChar char="•"/>
            </a:pPr>
            <a:r>
              <a:rPr lang="en-US" dirty="0"/>
              <a:t>Emaciated</a:t>
            </a:r>
          </a:p>
          <a:p>
            <a:pPr marL="285750" indent="-285750">
              <a:buFont typeface="Arial" panose="020B0604020202020204" pitchFamily="34" charset="0"/>
              <a:buChar char="•"/>
            </a:pPr>
            <a:r>
              <a:rPr lang="en-US" dirty="0"/>
              <a:t>Feral</a:t>
            </a:r>
          </a:p>
          <a:p>
            <a:pPr marL="285750" indent="-285750">
              <a:buFont typeface="Arial" panose="020B0604020202020204" pitchFamily="34" charset="0"/>
              <a:buChar char="•"/>
            </a:pPr>
            <a:r>
              <a:rPr lang="en-US" dirty="0" err="1"/>
              <a:t>IntakeMonth</a:t>
            </a:r>
            <a:endParaRPr lang="en-US" dirty="0"/>
          </a:p>
          <a:p>
            <a:pPr marL="285750" indent="-285750">
              <a:buFont typeface="Arial" panose="020B0604020202020204" pitchFamily="34" charset="0"/>
              <a:buChar char="•"/>
            </a:pPr>
            <a:r>
              <a:rPr lang="en-US" dirty="0"/>
              <a:t>Intake Weekday</a:t>
            </a:r>
          </a:p>
          <a:p>
            <a:pPr marL="285750" indent="-285750">
              <a:buFont typeface="Arial" panose="020B0604020202020204" pitchFamily="34" charset="0"/>
              <a:buChar char="•"/>
            </a:pPr>
            <a:r>
              <a:rPr lang="en-US" dirty="0"/>
              <a:t>Small Animal</a:t>
            </a:r>
          </a:p>
          <a:p>
            <a:pPr marL="285750" indent="-285750">
              <a:buFont typeface="Arial" panose="020B0604020202020204" pitchFamily="34" charset="0"/>
              <a:buChar char="•"/>
            </a:pPr>
            <a:r>
              <a:rPr lang="en-US" dirty="0" err="1"/>
              <a:t>AlteredAtIntake</a:t>
            </a:r>
            <a:endParaRPr lang="en-US" dirty="0"/>
          </a:p>
          <a:p>
            <a:pPr marL="285750" indent="-285750">
              <a:buFont typeface="Arial" panose="020B0604020202020204" pitchFamily="34" charset="0"/>
              <a:buChar char="•"/>
            </a:pPr>
            <a:r>
              <a:rPr lang="en-US" dirty="0"/>
              <a:t>Encouragement</a:t>
            </a:r>
          </a:p>
          <a:p>
            <a:pPr marL="285750" indent="-285750">
              <a:buFont typeface="Arial" panose="020B0604020202020204" pitchFamily="34" charset="0"/>
              <a:buChar char="•"/>
            </a:pPr>
            <a:r>
              <a:rPr lang="en-US" dirty="0"/>
              <a:t>Foster</a:t>
            </a:r>
          </a:p>
          <a:p>
            <a:pPr marL="285750" indent="-285750">
              <a:buFont typeface="Arial" panose="020B0604020202020204" pitchFamily="34" charset="0"/>
              <a:buChar char="•"/>
            </a:pPr>
            <a:r>
              <a:rPr lang="en-US" dirty="0"/>
              <a:t>Offsite</a:t>
            </a:r>
          </a:p>
        </p:txBody>
      </p:sp>
      <p:pic>
        <p:nvPicPr>
          <p:cNvPr id="16" name="Audio 15">
            <a:hlinkClick r:id="" action="ppaction://media"/>
            <a:extLst>
              <a:ext uri="{FF2B5EF4-FFF2-40B4-BE49-F238E27FC236}">
                <a16:creationId xmlns:a16="http://schemas.microsoft.com/office/drawing/2014/main" id="{C7C3EA10-2DEB-4180-81F5-3B06163E74A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55887753"/>
      </p:ext>
    </p:extLst>
  </p:cSld>
  <p:clrMapOvr>
    <a:masterClrMapping/>
  </p:clrMapOvr>
  <mc:AlternateContent xmlns:mc="http://schemas.openxmlformats.org/markup-compatibility/2006" xmlns:p14="http://schemas.microsoft.com/office/powerpoint/2010/main">
    <mc:Choice Requires="p14">
      <p:transition spd="slow" p14:dur="2000" advTm="170637"/>
    </mc:Choice>
    <mc:Fallback xmlns="">
      <p:transition spd="slow" advTm="170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609906" y="702155"/>
            <a:ext cx="3568661" cy="1269713"/>
          </a:xfrm>
        </p:spPr>
        <p:txBody>
          <a:bodyPr>
            <a:normAutofit/>
          </a:bodyPr>
          <a:lstStyle/>
          <a:p>
            <a:r>
              <a:rPr lang="en-US" dirty="0"/>
              <a:t>Categorical Variables - Cats</a:t>
            </a:r>
          </a:p>
        </p:txBody>
      </p:sp>
      <p:sp>
        <p:nvSpPr>
          <p:cNvPr id="27" name="Rectangle 2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8B78FF80-DBD2-474C-8F44-BBC1C04095C3}"/>
              </a:ext>
            </a:extLst>
          </p:cNvPr>
          <p:cNvSpPr>
            <a:spLocks noGrp="1"/>
          </p:cNvSpPr>
          <p:nvPr>
            <p:ph idx="1"/>
          </p:nvPr>
        </p:nvSpPr>
        <p:spPr>
          <a:xfrm>
            <a:off x="609906" y="2340864"/>
            <a:ext cx="3568661" cy="3634486"/>
          </a:xfrm>
        </p:spPr>
        <p:txBody>
          <a:bodyPr>
            <a:normAutofit/>
          </a:bodyPr>
          <a:lstStyle/>
          <a:p>
            <a:pPr marL="0" indent="0">
              <a:buNone/>
            </a:pPr>
            <a:endParaRPr lang="en-US" b="1" dirty="0"/>
          </a:p>
          <a:p>
            <a:pPr marL="0" indent="0">
              <a:buNone/>
            </a:pPr>
            <a:endParaRPr lang="en-US" b="1" dirty="0"/>
          </a:p>
          <a:p>
            <a:pPr marL="0" indent="0">
              <a:buNone/>
            </a:pPr>
            <a:endParaRPr lang="en-US" dirty="0"/>
          </a:p>
          <a:p>
            <a:pPr marL="0" indent="0">
              <a:buNone/>
            </a:pPr>
            <a:endParaRPr lang="en-US" dirty="0"/>
          </a:p>
          <a:p>
            <a:pPr marL="0" indent="0">
              <a:buNone/>
            </a:pPr>
            <a:endParaRPr lang="en-US" b="1" dirty="0"/>
          </a:p>
          <a:p>
            <a:pPr marL="0" indent="0">
              <a:buNone/>
            </a:pPr>
            <a:endParaRPr lang="en-US" dirty="0"/>
          </a:p>
          <a:p>
            <a:pPr marL="0" indent="0">
              <a:buNone/>
            </a:pPr>
            <a:endParaRPr lang="en-US" dirty="0"/>
          </a:p>
        </p:txBody>
      </p:sp>
      <p:graphicFrame>
        <p:nvGraphicFramePr>
          <p:cNvPr id="5" name="Table 4">
            <a:extLst>
              <a:ext uri="{FF2B5EF4-FFF2-40B4-BE49-F238E27FC236}">
                <a16:creationId xmlns:a16="http://schemas.microsoft.com/office/drawing/2014/main" id="{4C11C270-B138-421B-B4AC-34711F03AAFE}"/>
              </a:ext>
            </a:extLst>
          </p:cNvPr>
          <p:cNvGraphicFramePr>
            <a:graphicFrameLocks noGrp="1"/>
          </p:cNvGraphicFramePr>
          <p:nvPr>
            <p:extLst>
              <p:ext uri="{D42A27DB-BD31-4B8C-83A1-F6EECF244321}">
                <p14:modId xmlns:p14="http://schemas.microsoft.com/office/powerpoint/2010/main" val="2511411310"/>
              </p:ext>
            </p:extLst>
          </p:nvPr>
        </p:nvGraphicFramePr>
        <p:xfrm>
          <a:off x="4565708" y="261937"/>
          <a:ext cx="7267864" cy="6334125"/>
        </p:xfrm>
        <a:graphic>
          <a:graphicData uri="http://schemas.openxmlformats.org/drawingml/2006/table">
            <a:tbl>
              <a:tblPr firstRow="1" firstCol="1" bandRow="1">
                <a:tableStyleId>{5C22544A-7EE6-4342-B048-85BDC9FD1C3A}</a:tableStyleId>
              </a:tblPr>
              <a:tblGrid>
                <a:gridCol w="2170993">
                  <a:extLst>
                    <a:ext uri="{9D8B030D-6E8A-4147-A177-3AD203B41FA5}">
                      <a16:colId xmlns:a16="http://schemas.microsoft.com/office/drawing/2014/main" val="77357902"/>
                    </a:ext>
                  </a:extLst>
                </a:gridCol>
                <a:gridCol w="684810">
                  <a:extLst>
                    <a:ext uri="{9D8B030D-6E8A-4147-A177-3AD203B41FA5}">
                      <a16:colId xmlns:a16="http://schemas.microsoft.com/office/drawing/2014/main" val="999931137"/>
                    </a:ext>
                  </a:extLst>
                </a:gridCol>
                <a:gridCol w="1958590">
                  <a:extLst>
                    <a:ext uri="{9D8B030D-6E8A-4147-A177-3AD203B41FA5}">
                      <a16:colId xmlns:a16="http://schemas.microsoft.com/office/drawing/2014/main" val="4039389990"/>
                    </a:ext>
                  </a:extLst>
                </a:gridCol>
                <a:gridCol w="1043474">
                  <a:extLst>
                    <a:ext uri="{9D8B030D-6E8A-4147-A177-3AD203B41FA5}">
                      <a16:colId xmlns:a16="http://schemas.microsoft.com/office/drawing/2014/main" val="4014229135"/>
                    </a:ext>
                  </a:extLst>
                </a:gridCol>
                <a:gridCol w="1409997">
                  <a:extLst>
                    <a:ext uri="{9D8B030D-6E8A-4147-A177-3AD203B41FA5}">
                      <a16:colId xmlns:a16="http://schemas.microsoft.com/office/drawing/2014/main" val="1660412243"/>
                    </a:ext>
                  </a:extLst>
                </a:gridCol>
              </a:tblGrid>
              <a:tr h="364570">
                <a:tc>
                  <a:txBody>
                    <a:bodyPr/>
                    <a:lstStyle/>
                    <a:p>
                      <a:pPr marL="0" marR="0">
                        <a:lnSpc>
                          <a:spcPct val="200000"/>
                        </a:lnSpc>
                        <a:spcBef>
                          <a:spcPts val="0"/>
                        </a:spcBef>
                        <a:spcAft>
                          <a:spcPts val="0"/>
                        </a:spcAft>
                      </a:pPr>
                      <a:r>
                        <a:rPr lang="en-US" sz="1500">
                          <a:effectLst/>
                        </a:rPr>
                        <a:t>Variable     </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Levels  </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dirty="0">
                          <a:effectLst/>
                        </a:rPr>
                        <a:t>Mode</a:t>
                      </a:r>
                      <a:endParaRPr lang="en-US" sz="15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Frequency</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 of Population</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extLst>
                  <a:ext uri="{0D108BD9-81ED-4DB2-BD59-A6C34878D82A}">
                    <a16:rowId xmlns:a16="http://schemas.microsoft.com/office/drawing/2014/main" val="680890689"/>
                  </a:ext>
                </a:extLst>
              </a:tr>
              <a:tr h="364570">
                <a:tc>
                  <a:txBody>
                    <a:bodyPr/>
                    <a:lstStyle/>
                    <a:p>
                      <a:pPr marL="0" marR="0">
                        <a:lnSpc>
                          <a:spcPct val="200000"/>
                        </a:lnSpc>
                        <a:spcBef>
                          <a:spcPts val="0"/>
                        </a:spcBef>
                        <a:spcAft>
                          <a:spcPts val="0"/>
                        </a:spcAft>
                      </a:pPr>
                      <a:r>
                        <a:rPr lang="en-US" sz="1500">
                          <a:effectLst/>
                        </a:rPr>
                        <a:t>PrimaryBreed</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21</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dirty="0">
                          <a:effectLst/>
                        </a:rPr>
                        <a:t>Domestic Shorthair</a:t>
                      </a:r>
                      <a:endParaRPr lang="en-US" sz="15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2247</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84.60%</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extLst>
                  <a:ext uri="{0D108BD9-81ED-4DB2-BD59-A6C34878D82A}">
                    <a16:rowId xmlns:a16="http://schemas.microsoft.com/office/drawing/2014/main" val="3209476606"/>
                  </a:ext>
                </a:extLst>
              </a:tr>
              <a:tr h="364570">
                <a:tc>
                  <a:txBody>
                    <a:bodyPr/>
                    <a:lstStyle/>
                    <a:p>
                      <a:pPr marL="0" marR="0">
                        <a:lnSpc>
                          <a:spcPct val="200000"/>
                        </a:lnSpc>
                        <a:spcBef>
                          <a:spcPts val="0"/>
                        </a:spcBef>
                        <a:spcAft>
                          <a:spcPts val="0"/>
                        </a:spcAft>
                      </a:pPr>
                      <a:r>
                        <a:rPr lang="en-US" sz="1500">
                          <a:effectLst/>
                        </a:rPr>
                        <a:t>Gender</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2</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F</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1405</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52.90%</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extLst>
                  <a:ext uri="{0D108BD9-81ED-4DB2-BD59-A6C34878D82A}">
                    <a16:rowId xmlns:a16="http://schemas.microsoft.com/office/drawing/2014/main" val="330118997"/>
                  </a:ext>
                </a:extLst>
              </a:tr>
              <a:tr h="364570">
                <a:tc>
                  <a:txBody>
                    <a:bodyPr/>
                    <a:lstStyle/>
                    <a:p>
                      <a:pPr marL="0" marR="0">
                        <a:lnSpc>
                          <a:spcPct val="200000"/>
                        </a:lnSpc>
                        <a:spcBef>
                          <a:spcPts val="0"/>
                        </a:spcBef>
                        <a:spcAft>
                          <a:spcPts val="0"/>
                        </a:spcAft>
                      </a:pPr>
                      <a:r>
                        <a:rPr lang="en-US" sz="1500">
                          <a:effectLst/>
                        </a:rPr>
                        <a:t>IntakeDateOnly</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1104</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2016-04-14</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14</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.53%</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extLst>
                  <a:ext uri="{0D108BD9-81ED-4DB2-BD59-A6C34878D82A}">
                    <a16:rowId xmlns:a16="http://schemas.microsoft.com/office/drawing/2014/main" val="1345314683"/>
                  </a:ext>
                </a:extLst>
              </a:tr>
              <a:tr h="364570">
                <a:tc>
                  <a:txBody>
                    <a:bodyPr/>
                    <a:lstStyle/>
                    <a:p>
                      <a:pPr marL="0" marR="0">
                        <a:lnSpc>
                          <a:spcPct val="200000"/>
                        </a:lnSpc>
                        <a:spcBef>
                          <a:spcPts val="0"/>
                        </a:spcBef>
                        <a:spcAft>
                          <a:spcPts val="0"/>
                        </a:spcAft>
                      </a:pPr>
                      <a:r>
                        <a:rPr lang="en-US" sz="1500">
                          <a:effectLst/>
                        </a:rPr>
                        <a:t>OutcomeDateOnly</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1180</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2019-08-17</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19</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.72%</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extLst>
                  <a:ext uri="{0D108BD9-81ED-4DB2-BD59-A6C34878D82A}">
                    <a16:rowId xmlns:a16="http://schemas.microsoft.com/office/drawing/2014/main" val="822627663"/>
                  </a:ext>
                </a:extLst>
              </a:tr>
              <a:tr h="364570">
                <a:tc>
                  <a:txBody>
                    <a:bodyPr/>
                    <a:lstStyle/>
                    <a:p>
                      <a:pPr marL="0" marR="0">
                        <a:lnSpc>
                          <a:spcPct val="200000"/>
                        </a:lnSpc>
                        <a:spcBef>
                          <a:spcPts val="0"/>
                        </a:spcBef>
                        <a:spcAft>
                          <a:spcPts val="0"/>
                        </a:spcAft>
                      </a:pPr>
                      <a:r>
                        <a:rPr lang="en-US" sz="1500">
                          <a:effectLst/>
                        </a:rPr>
                        <a:t>IntakeAsilomar</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4</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Healthy</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1874</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70.56%</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extLst>
                  <a:ext uri="{0D108BD9-81ED-4DB2-BD59-A6C34878D82A}">
                    <a16:rowId xmlns:a16="http://schemas.microsoft.com/office/drawing/2014/main" val="120586089"/>
                  </a:ext>
                </a:extLst>
              </a:tr>
              <a:tr h="364570">
                <a:tc>
                  <a:txBody>
                    <a:bodyPr/>
                    <a:lstStyle/>
                    <a:p>
                      <a:pPr marL="0" marR="0">
                        <a:lnSpc>
                          <a:spcPct val="200000"/>
                        </a:lnSpc>
                        <a:spcBef>
                          <a:spcPts val="0"/>
                        </a:spcBef>
                        <a:spcAft>
                          <a:spcPts val="0"/>
                        </a:spcAft>
                      </a:pPr>
                      <a:r>
                        <a:rPr lang="en-US" sz="1500">
                          <a:effectLst/>
                        </a:rPr>
                        <a:t>IntakeCondition</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11</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Appears Normal</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1716</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64.61%</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extLst>
                  <a:ext uri="{0D108BD9-81ED-4DB2-BD59-A6C34878D82A}">
                    <a16:rowId xmlns:a16="http://schemas.microsoft.com/office/drawing/2014/main" val="2738828738"/>
                  </a:ext>
                </a:extLst>
              </a:tr>
              <a:tr h="364570">
                <a:tc>
                  <a:txBody>
                    <a:bodyPr/>
                    <a:lstStyle/>
                    <a:p>
                      <a:pPr marL="0" marR="0">
                        <a:lnSpc>
                          <a:spcPct val="200000"/>
                        </a:lnSpc>
                        <a:spcBef>
                          <a:spcPts val="0"/>
                        </a:spcBef>
                        <a:spcAft>
                          <a:spcPts val="0"/>
                        </a:spcAft>
                      </a:pPr>
                      <a:r>
                        <a:rPr lang="en-US" sz="1500">
                          <a:effectLst/>
                        </a:rPr>
                        <a:t>IntakeType</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4</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dirty="0">
                          <a:effectLst/>
                        </a:rPr>
                        <a:t>Stray</a:t>
                      </a:r>
                      <a:endParaRPr lang="en-US" sz="15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1587</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59.75%</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extLst>
                  <a:ext uri="{0D108BD9-81ED-4DB2-BD59-A6C34878D82A}">
                    <a16:rowId xmlns:a16="http://schemas.microsoft.com/office/drawing/2014/main" val="2918742796"/>
                  </a:ext>
                </a:extLst>
              </a:tr>
              <a:tr h="364570">
                <a:tc>
                  <a:txBody>
                    <a:bodyPr/>
                    <a:lstStyle/>
                    <a:p>
                      <a:pPr marL="0" marR="0">
                        <a:lnSpc>
                          <a:spcPct val="200000"/>
                        </a:lnSpc>
                        <a:spcBef>
                          <a:spcPts val="0"/>
                        </a:spcBef>
                        <a:spcAft>
                          <a:spcPts val="0"/>
                        </a:spcAft>
                      </a:pPr>
                      <a:r>
                        <a:rPr lang="en-US" sz="1500">
                          <a:effectLst/>
                        </a:rPr>
                        <a:t>OutcomeAsilomar</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4</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Healthy</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1904</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71.69%</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extLst>
                  <a:ext uri="{0D108BD9-81ED-4DB2-BD59-A6C34878D82A}">
                    <a16:rowId xmlns:a16="http://schemas.microsoft.com/office/drawing/2014/main" val="4011764971"/>
                  </a:ext>
                </a:extLst>
              </a:tr>
              <a:tr h="364570">
                <a:tc>
                  <a:txBody>
                    <a:bodyPr/>
                    <a:lstStyle/>
                    <a:p>
                      <a:pPr marL="0" marR="0">
                        <a:lnSpc>
                          <a:spcPct val="200000"/>
                        </a:lnSpc>
                        <a:spcBef>
                          <a:spcPts val="0"/>
                        </a:spcBef>
                        <a:spcAft>
                          <a:spcPts val="0"/>
                        </a:spcAft>
                      </a:pPr>
                      <a:r>
                        <a:rPr lang="en-US" sz="1500">
                          <a:effectLst/>
                        </a:rPr>
                        <a:t>OutcomeSubType</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17</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Onsite</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1243</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46.80%</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extLst>
                  <a:ext uri="{0D108BD9-81ED-4DB2-BD59-A6C34878D82A}">
                    <a16:rowId xmlns:a16="http://schemas.microsoft.com/office/drawing/2014/main" val="1754748397"/>
                  </a:ext>
                </a:extLst>
              </a:tr>
              <a:tr h="364570">
                <a:tc>
                  <a:txBody>
                    <a:bodyPr/>
                    <a:lstStyle/>
                    <a:p>
                      <a:pPr marL="0" marR="0">
                        <a:lnSpc>
                          <a:spcPct val="200000"/>
                        </a:lnSpc>
                        <a:spcBef>
                          <a:spcPts val="0"/>
                        </a:spcBef>
                        <a:spcAft>
                          <a:spcPts val="0"/>
                        </a:spcAft>
                      </a:pPr>
                      <a:r>
                        <a:rPr lang="en-US" sz="1500">
                          <a:effectLst/>
                        </a:rPr>
                        <a:t>Size</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4</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Small</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1370</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51.58%</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extLst>
                  <a:ext uri="{0D108BD9-81ED-4DB2-BD59-A6C34878D82A}">
                    <a16:rowId xmlns:a16="http://schemas.microsoft.com/office/drawing/2014/main" val="1856932034"/>
                  </a:ext>
                </a:extLst>
              </a:tr>
              <a:tr h="364570">
                <a:tc>
                  <a:txBody>
                    <a:bodyPr/>
                    <a:lstStyle/>
                    <a:p>
                      <a:pPr marL="0" marR="0">
                        <a:lnSpc>
                          <a:spcPct val="200000"/>
                        </a:lnSpc>
                        <a:spcBef>
                          <a:spcPts val="0"/>
                        </a:spcBef>
                        <a:spcAft>
                          <a:spcPts val="0"/>
                        </a:spcAft>
                      </a:pPr>
                      <a:r>
                        <a:rPr lang="en-US" sz="1500">
                          <a:effectLst/>
                        </a:rPr>
                        <a:t>IntakeLocation</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23</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r>
                        <a:rPr lang="en-US" sz="1500">
                          <a:effectLst/>
                        </a:rPr>
                        <a:t>04 Cat Feral Room</a:t>
                      </a:r>
                      <a:endParaRPr lang="en-US" sz="1500">
                        <a:effectLst/>
                        <a:latin typeface="Calibri" panose="020F0502020204030204" pitchFamily="34"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1901</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71.57%</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extLst>
                  <a:ext uri="{0D108BD9-81ED-4DB2-BD59-A6C34878D82A}">
                    <a16:rowId xmlns:a16="http://schemas.microsoft.com/office/drawing/2014/main" val="1650874857"/>
                  </a:ext>
                </a:extLst>
              </a:tr>
              <a:tr h="364570">
                <a:tc>
                  <a:txBody>
                    <a:bodyPr/>
                    <a:lstStyle/>
                    <a:p>
                      <a:pPr marL="0" marR="0">
                        <a:lnSpc>
                          <a:spcPct val="200000"/>
                        </a:lnSpc>
                        <a:spcBef>
                          <a:spcPts val="0"/>
                        </a:spcBef>
                        <a:spcAft>
                          <a:spcPts val="0"/>
                        </a:spcAft>
                      </a:pPr>
                      <a:r>
                        <a:rPr lang="en-US" sz="1500">
                          <a:effectLst/>
                        </a:rPr>
                        <a:t>IntakeSubLocation</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95</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r>
                        <a:rPr lang="en-US" sz="1500">
                          <a:effectLst/>
                        </a:rPr>
                        <a:t>04 Cat Feral Room</a:t>
                      </a:r>
                      <a:endParaRPr lang="en-US" sz="1500">
                        <a:effectLst/>
                        <a:latin typeface="Calibri" panose="020F0502020204030204" pitchFamily="34"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358</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13.48%</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extLst>
                  <a:ext uri="{0D108BD9-81ED-4DB2-BD59-A6C34878D82A}">
                    <a16:rowId xmlns:a16="http://schemas.microsoft.com/office/drawing/2014/main" val="3297490741"/>
                  </a:ext>
                </a:extLst>
              </a:tr>
              <a:tr h="364570">
                <a:tc>
                  <a:txBody>
                    <a:bodyPr/>
                    <a:lstStyle/>
                    <a:p>
                      <a:pPr marL="0" marR="0">
                        <a:lnSpc>
                          <a:spcPct val="200000"/>
                        </a:lnSpc>
                        <a:spcBef>
                          <a:spcPts val="0"/>
                        </a:spcBef>
                        <a:spcAft>
                          <a:spcPts val="0"/>
                        </a:spcAft>
                      </a:pPr>
                      <a:r>
                        <a:rPr lang="en-US" sz="1500">
                          <a:effectLst/>
                        </a:rPr>
                        <a:t>PreAltered</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3</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N</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1646</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61.97%</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extLst>
                  <a:ext uri="{0D108BD9-81ED-4DB2-BD59-A6C34878D82A}">
                    <a16:rowId xmlns:a16="http://schemas.microsoft.com/office/drawing/2014/main" val="3481858097"/>
                  </a:ext>
                </a:extLst>
              </a:tr>
              <a:tr h="364570">
                <a:tc>
                  <a:txBody>
                    <a:bodyPr/>
                    <a:lstStyle/>
                    <a:p>
                      <a:pPr marL="0" marR="0">
                        <a:lnSpc>
                          <a:spcPct val="200000"/>
                        </a:lnSpc>
                        <a:spcBef>
                          <a:spcPts val="0"/>
                        </a:spcBef>
                        <a:spcAft>
                          <a:spcPts val="0"/>
                        </a:spcAft>
                      </a:pPr>
                      <a:r>
                        <a:rPr lang="en-US" sz="1500">
                          <a:effectLst/>
                        </a:rPr>
                        <a:t>OutcomeLocation</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19</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r>
                        <a:rPr lang="en-US" sz="1500">
                          <a:effectLst/>
                        </a:rPr>
                        <a:t>00 Cat Adoption Condo</a:t>
                      </a:r>
                      <a:endParaRPr lang="en-US" sz="1500">
                        <a:effectLst/>
                        <a:latin typeface="Calibri" panose="020F0502020204030204" pitchFamily="34"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998</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37.58%</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extLst>
                  <a:ext uri="{0D108BD9-81ED-4DB2-BD59-A6C34878D82A}">
                    <a16:rowId xmlns:a16="http://schemas.microsoft.com/office/drawing/2014/main" val="2083725464"/>
                  </a:ext>
                </a:extLst>
              </a:tr>
              <a:tr h="364570">
                <a:tc>
                  <a:txBody>
                    <a:bodyPr/>
                    <a:lstStyle/>
                    <a:p>
                      <a:pPr marL="0" marR="0">
                        <a:lnSpc>
                          <a:spcPct val="200000"/>
                        </a:lnSpc>
                        <a:spcBef>
                          <a:spcPts val="0"/>
                        </a:spcBef>
                        <a:spcAft>
                          <a:spcPts val="0"/>
                        </a:spcAft>
                      </a:pPr>
                      <a:r>
                        <a:rPr lang="en-US" sz="1500">
                          <a:effectLst/>
                        </a:rPr>
                        <a:t>OutcomeSubLocation</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126</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SCC</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a:effectLst/>
                        </a:rPr>
                        <a:t>323</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tc>
                  <a:txBody>
                    <a:bodyPr/>
                    <a:lstStyle/>
                    <a:p>
                      <a:pPr marL="0" marR="0">
                        <a:lnSpc>
                          <a:spcPct val="200000"/>
                        </a:lnSpc>
                        <a:spcBef>
                          <a:spcPts val="0"/>
                        </a:spcBef>
                        <a:spcAft>
                          <a:spcPts val="0"/>
                        </a:spcAft>
                      </a:pPr>
                      <a:r>
                        <a:rPr lang="en-US" sz="1500" dirty="0">
                          <a:effectLst/>
                        </a:rPr>
                        <a:t>12.16%</a:t>
                      </a:r>
                      <a:endParaRPr lang="en-US" sz="15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6128" marR="66128" marT="0" marB="0"/>
                </a:tc>
                <a:extLst>
                  <a:ext uri="{0D108BD9-81ED-4DB2-BD59-A6C34878D82A}">
                    <a16:rowId xmlns:a16="http://schemas.microsoft.com/office/drawing/2014/main" val="3561911938"/>
                  </a:ext>
                </a:extLst>
              </a:tr>
            </a:tbl>
          </a:graphicData>
        </a:graphic>
      </p:graphicFrame>
      <p:sp>
        <p:nvSpPr>
          <p:cNvPr id="6" name="TextBox 5">
            <a:extLst>
              <a:ext uri="{FF2B5EF4-FFF2-40B4-BE49-F238E27FC236}">
                <a16:creationId xmlns:a16="http://schemas.microsoft.com/office/drawing/2014/main" id="{DB7636CB-9EE0-48C9-9E80-B1511C06F5BD}"/>
              </a:ext>
            </a:extLst>
          </p:cNvPr>
          <p:cNvSpPr txBox="1"/>
          <p:nvPr/>
        </p:nvSpPr>
        <p:spPr>
          <a:xfrm>
            <a:off x="552478" y="2210202"/>
            <a:ext cx="3597375" cy="4524315"/>
          </a:xfrm>
          <a:prstGeom prst="rect">
            <a:avLst/>
          </a:prstGeom>
          <a:noFill/>
        </p:spPr>
        <p:txBody>
          <a:bodyPr wrap="square" rtlCol="0">
            <a:spAutoFit/>
          </a:bodyPr>
          <a:lstStyle/>
          <a:p>
            <a:r>
              <a:rPr lang="en-US" dirty="0"/>
              <a:t>New features were derived from these variables to represent:</a:t>
            </a:r>
          </a:p>
          <a:p>
            <a:r>
              <a:rPr lang="en-US" dirty="0" err="1"/>
              <a:t>CatBreedSpecified</a:t>
            </a:r>
            <a:endParaRPr lang="en-US" dirty="0"/>
          </a:p>
          <a:p>
            <a:r>
              <a:rPr lang="en-US" dirty="0" err="1"/>
              <a:t>AsilomarImprovement</a:t>
            </a:r>
            <a:endParaRPr lang="en-US" dirty="0"/>
          </a:p>
          <a:p>
            <a:r>
              <a:rPr lang="en-US" dirty="0" err="1"/>
              <a:t>SickInjured</a:t>
            </a:r>
            <a:endParaRPr lang="en-US" dirty="0"/>
          </a:p>
          <a:p>
            <a:r>
              <a:rPr lang="en-US" dirty="0" err="1"/>
              <a:t>SkinCondition</a:t>
            </a:r>
            <a:endParaRPr lang="en-US" dirty="0"/>
          </a:p>
          <a:p>
            <a:r>
              <a:rPr lang="en-US" dirty="0"/>
              <a:t>Emaciated</a:t>
            </a:r>
          </a:p>
          <a:p>
            <a:r>
              <a:rPr lang="en-US" dirty="0"/>
              <a:t>Feral</a:t>
            </a:r>
          </a:p>
          <a:p>
            <a:r>
              <a:rPr lang="en-US" dirty="0" err="1"/>
              <a:t>IntakeMonth</a:t>
            </a:r>
            <a:endParaRPr lang="en-US" dirty="0"/>
          </a:p>
          <a:p>
            <a:r>
              <a:rPr lang="en-US" dirty="0"/>
              <a:t>Intake Weekday</a:t>
            </a:r>
          </a:p>
          <a:p>
            <a:r>
              <a:rPr lang="en-US" dirty="0" err="1"/>
              <a:t>SmallAnimal</a:t>
            </a:r>
            <a:endParaRPr lang="en-US" dirty="0"/>
          </a:p>
          <a:p>
            <a:r>
              <a:rPr lang="en-US" dirty="0" err="1"/>
              <a:t>AlteredAtIntake</a:t>
            </a:r>
            <a:endParaRPr lang="en-US" dirty="0"/>
          </a:p>
          <a:p>
            <a:r>
              <a:rPr lang="en-US" dirty="0"/>
              <a:t>Foster</a:t>
            </a:r>
          </a:p>
          <a:p>
            <a:r>
              <a:rPr lang="en-US" dirty="0"/>
              <a:t>Offsite</a:t>
            </a:r>
          </a:p>
          <a:p>
            <a:endParaRPr lang="en-US" dirty="0"/>
          </a:p>
          <a:p>
            <a:endParaRPr lang="en-US" dirty="0"/>
          </a:p>
        </p:txBody>
      </p:sp>
      <p:pic>
        <p:nvPicPr>
          <p:cNvPr id="7" name="Audio 6">
            <a:hlinkClick r:id="" action="ppaction://media"/>
            <a:extLst>
              <a:ext uri="{FF2B5EF4-FFF2-40B4-BE49-F238E27FC236}">
                <a16:creationId xmlns:a16="http://schemas.microsoft.com/office/drawing/2014/main" id="{C47BF5BE-640D-4E4C-8C67-E01EE781F83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38611324"/>
      </p:ext>
    </p:extLst>
  </p:cSld>
  <p:clrMapOvr>
    <a:masterClrMapping/>
  </p:clrMapOvr>
  <mc:AlternateContent xmlns:mc="http://schemas.openxmlformats.org/markup-compatibility/2006" xmlns:p14="http://schemas.microsoft.com/office/powerpoint/2010/main">
    <mc:Choice Requires="p14">
      <p:transition spd="slow" p14:dur="2000" advTm="26638"/>
    </mc:Choice>
    <mc:Fallback xmlns="">
      <p:transition spd="slow" advTm="26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672280" y="944752"/>
            <a:ext cx="3259016" cy="1462692"/>
          </a:xfrm>
        </p:spPr>
        <p:txBody>
          <a:bodyPr>
            <a:normAutofit/>
          </a:bodyPr>
          <a:lstStyle/>
          <a:p>
            <a:r>
              <a:rPr lang="en-US">
                <a:solidFill>
                  <a:srgbClr val="FFFFFF"/>
                </a:solidFill>
              </a:rPr>
              <a:t>Target Variables</a:t>
            </a:r>
          </a:p>
        </p:txBody>
      </p:sp>
      <p:sp>
        <p:nvSpPr>
          <p:cNvPr id="14" name="Rectangle 13">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Rectangle 17">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A screenshot of a social media post&#10;&#10;Description automatically generated">
            <a:extLst>
              <a:ext uri="{FF2B5EF4-FFF2-40B4-BE49-F238E27FC236}">
                <a16:creationId xmlns:a16="http://schemas.microsoft.com/office/drawing/2014/main" id="{B6BB0A54-C1CA-43C8-BF1F-9399CDFBD2B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241830" y="601200"/>
            <a:ext cx="7503636" cy="5789365"/>
          </a:xfrm>
          <a:prstGeom prst="rect">
            <a:avLst/>
          </a:prstGeom>
        </p:spPr>
      </p:pic>
      <p:graphicFrame>
        <p:nvGraphicFramePr>
          <p:cNvPr id="5" name="Content Placeholder 2" descr="SmartArt graphic">
            <a:extLst>
              <a:ext uri="{FF2B5EF4-FFF2-40B4-BE49-F238E27FC236}">
                <a16:creationId xmlns:a16="http://schemas.microsoft.com/office/drawing/2014/main" id="{65AA958D-239A-4E9F-9880-A6024BBB0D68}"/>
              </a:ext>
            </a:extLst>
          </p:cNvPr>
          <p:cNvGraphicFramePr>
            <a:graphicFrameLocks noGrp="1"/>
          </p:cNvGraphicFramePr>
          <p:nvPr>
            <p:ph idx="1"/>
            <p:extLst>
              <p:ext uri="{D42A27DB-BD31-4B8C-83A1-F6EECF244321}">
                <p14:modId xmlns:p14="http://schemas.microsoft.com/office/powerpoint/2010/main" val="3096783434"/>
              </p:ext>
            </p:extLst>
          </p:nvPr>
        </p:nvGraphicFramePr>
        <p:xfrm>
          <a:off x="671513" y="2536031"/>
          <a:ext cx="3123783" cy="36719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Audio 5">
            <a:hlinkClick r:id="" action="ppaction://media"/>
            <a:extLst>
              <a:ext uri="{FF2B5EF4-FFF2-40B4-BE49-F238E27FC236}">
                <a16:creationId xmlns:a16="http://schemas.microsoft.com/office/drawing/2014/main" id="{F0D96FA9-62EB-4185-8E82-3697AC8C05B4}"/>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50263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9200"/>
    </mc:Choice>
    <mc:Fallback xmlns="">
      <p:transition spd="slow" advTm="39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31">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33">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35">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679600" y="4596992"/>
            <a:ext cx="3353432" cy="1607013"/>
          </a:xfrm>
        </p:spPr>
        <p:txBody>
          <a:bodyPr anchor="ctr">
            <a:normAutofit/>
          </a:bodyPr>
          <a:lstStyle/>
          <a:p>
            <a:r>
              <a:rPr lang="en-US">
                <a:solidFill>
                  <a:srgbClr val="FFFFFF"/>
                </a:solidFill>
              </a:rPr>
              <a:t>Target Variables</a:t>
            </a:r>
          </a:p>
        </p:txBody>
      </p:sp>
      <p:graphicFrame>
        <p:nvGraphicFramePr>
          <p:cNvPr id="5" name="Content Placeholder 2" descr="SmartArt graphic">
            <a:extLst>
              <a:ext uri="{FF2B5EF4-FFF2-40B4-BE49-F238E27FC236}">
                <a16:creationId xmlns:a16="http://schemas.microsoft.com/office/drawing/2014/main" id="{65AA958D-239A-4E9F-9880-A6024BBB0D68}"/>
              </a:ext>
            </a:extLst>
          </p:cNvPr>
          <p:cNvGraphicFramePr>
            <a:graphicFrameLocks noGrp="1"/>
          </p:cNvGraphicFramePr>
          <p:nvPr>
            <p:ph idx="1"/>
            <p:extLst>
              <p:ext uri="{D42A27DB-BD31-4B8C-83A1-F6EECF244321}">
                <p14:modId xmlns:p14="http://schemas.microsoft.com/office/powerpoint/2010/main" val="99160430"/>
              </p:ext>
            </p:extLst>
          </p:nvPr>
        </p:nvGraphicFramePr>
        <p:xfrm>
          <a:off x="4271491" y="4596992"/>
          <a:ext cx="7240909" cy="16070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8" name="Picture 7" descr="A screenshot of a cell phone&#10;&#10;Description automatically generated">
            <a:extLst>
              <a:ext uri="{FF2B5EF4-FFF2-40B4-BE49-F238E27FC236}">
                <a16:creationId xmlns:a16="http://schemas.microsoft.com/office/drawing/2014/main" id="{5B697D57-D2E7-4BFB-B793-E2FFEA4E6B37}"/>
              </a:ext>
            </a:extLst>
          </p:cNvPr>
          <p:cNvPicPr>
            <a:picLocks noChangeAspect="1"/>
          </p:cNvPicPr>
          <p:nvPr/>
        </p:nvPicPr>
        <p:blipFill>
          <a:blip r:embed="rId11"/>
          <a:stretch>
            <a:fillRect/>
          </a:stretch>
        </p:blipFill>
        <p:spPr>
          <a:xfrm>
            <a:off x="441140" y="8112"/>
            <a:ext cx="11303626" cy="4343400"/>
          </a:xfrm>
          <a:prstGeom prst="rect">
            <a:avLst/>
          </a:prstGeom>
        </p:spPr>
      </p:pic>
      <p:pic>
        <p:nvPicPr>
          <p:cNvPr id="15" name="Audio 14">
            <a:hlinkClick r:id="" action="ppaction://media"/>
            <a:extLst>
              <a:ext uri="{FF2B5EF4-FFF2-40B4-BE49-F238E27FC236}">
                <a16:creationId xmlns:a16="http://schemas.microsoft.com/office/drawing/2014/main" id="{1434FAB3-6657-4AC4-BECF-401842D1B9AF}"/>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28922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5963"/>
    </mc:Choice>
    <mc:Fallback xmlns="">
      <p:transition spd="slow" advTm="95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581192" y="702156"/>
            <a:ext cx="11029616" cy="1188720"/>
          </a:xfrm>
        </p:spPr>
        <p:txBody>
          <a:bodyPr>
            <a:normAutofit/>
          </a:bodyPr>
          <a:lstStyle/>
          <a:p>
            <a:r>
              <a:rPr lang="en-US"/>
              <a:t>Modeling</a:t>
            </a:r>
            <a:endParaRPr lang="en-US" dirty="0"/>
          </a:p>
        </p:txBody>
      </p:sp>
      <p:graphicFrame>
        <p:nvGraphicFramePr>
          <p:cNvPr id="5" name="Content Placeholder 2" descr="SmartArt graphic">
            <a:extLst>
              <a:ext uri="{FF2B5EF4-FFF2-40B4-BE49-F238E27FC236}">
                <a16:creationId xmlns:a16="http://schemas.microsoft.com/office/drawing/2014/main" id="{65AA958D-239A-4E9F-9880-A6024BBB0D68}"/>
              </a:ext>
            </a:extLst>
          </p:cNvPr>
          <p:cNvGraphicFramePr>
            <a:graphicFrameLocks noGrp="1"/>
          </p:cNvGraphicFramePr>
          <p:nvPr>
            <p:ph idx="1"/>
            <p:extLst>
              <p:ext uri="{D42A27DB-BD31-4B8C-83A1-F6EECF244321}">
                <p14:modId xmlns:p14="http://schemas.microsoft.com/office/powerpoint/2010/main" val="3338746062"/>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Audio 2">
            <a:hlinkClick r:id="" action="ppaction://media"/>
            <a:extLst>
              <a:ext uri="{FF2B5EF4-FFF2-40B4-BE49-F238E27FC236}">
                <a16:creationId xmlns:a16="http://schemas.microsoft.com/office/drawing/2014/main" id="{2F68DB28-400E-4BA6-9AEF-0E39ABA2CEF3}"/>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61728289"/>
      </p:ext>
    </p:extLst>
  </p:cSld>
  <p:clrMapOvr>
    <a:masterClrMapping/>
  </p:clrMapOvr>
  <mc:AlternateContent xmlns:mc="http://schemas.openxmlformats.org/markup-compatibility/2006" xmlns:p14="http://schemas.microsoft.com/office/powerpoint/2010/main">
    <mc:Choice Requires="p14">
      <p:transition spd="slow" p14:dur="2000" advTm="76519"/>
    </mc:Choice>
    <mc:Fallback xmlns="">
      <p:transition spd="slow" advTm="76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581192" y="702156"/>
            <a:ext cx="11029616" cy="1188720"/>
          </a:xfrm>
        </p:spPr>
        <p:txBody>
          <a:bodyPr>
            <a:normAutofit/>
          </a:bodyPr>
          <a:lstStyle/>
          <a:p>
            <a:pPr>
              <a:lnSpc>
                <a:spcPct val="90000"/>
              </a:lnSpc>
            </a:pPr>
            <a:r>
              <a:rPr lang="en-US" sz="2600"/>
              <a:t>Results</a:t>
            </a:r>
            <a:br>
              <a:rPr lang="en-US" sz="2600"/>
            </a:br>
            <a:r>
              <a:rPr lang="en-US" sz="2600"/>
              <a:t>Timely Adoption Dogs</a:t>
            </a:r>
            <a:endParaRPr lang="en-US" sz="2600" dirty="0"/>
          </a:p>
        </p:txBody>
      </p:sp>
      <p:graphicFrame>
        <p:nvGraphicFramePr>
          <p:cNvPr id="5" name="Content Placeholder 2" descr="SmartArt graphic">
            <a:extLst>
              <a:ext uri="{FF2B5EF4-FFF2-40B4-BE49-F238E27FC236}">
                <a16:creationId xmlns:a16="http://schemas.microsoft.com/office/drawing/2014/main" id="{65AA958D-239A-4E9F-9880-A6024BBB0D68}"/>
              </a:ext>
            </a:extLst>
          </p:cNvPr>
          <p:cNvGraphicFramePr>
            <a:graphicFrameLocks noGrp="1"/>
          </p:cNvGraphicFramePr>
          <p:nvPr>
            <p:ph idx="1"/>
            <p:extLst>
              <p:ext uri="{D42A27DB-BD31-4B8C-83A1-F6EECF244321}">
                <p14:modId xmlns:p14="http://schemas.microsoft.com/office/powerpoint/2010/main" val="389712175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Audio 5">
            <a:hlinkClick r:id="" action="ppaction://media"/>
            <a:extLst>
              <a:ext uri="{FF2B5EF4-FFF2-40B4-BE49-F238E27FC236}">
                <a16:creationId xmlns:a16="http://schemas.microsoft.com/office/drawing/2014/main" id="{D00A6BF8-DF91-43CC-A494-484D50A37B29}"/>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81125194"/>
      </p:ext>
    </p:extLst>
  </p:cSld>
  <p:clrMapOvr>
    <a:masterClrMapping/>
  </p:clrMapOvr>
  <mc:AlternateContent xmlns:mc="http://schemas.openxmlformats.org/markup-compatibility/2006" xmlns:p14="http://schemas.microsoft.com/office/powerpoint/2010/main">
    <mc:Choice Requires="p14">
      <p:transition spd="slow" p14:dur="2000" advTm="40369"/>
    </mc:Choice>
    <mc:Fallback xmlns="">
      <p:transition spd="slow" advTm="40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581192" y="702156"/>
            <a:ext cx="11029616" cy="1188720"/>
          </a:xfrm>
        </p:spPr>
        <p:txBody>
          <a:bodyPr>
            <a:normAutofit/>
          </a:bodyPr>
          <a:lstStyle/>
          <a:p>
            <a:pPr>
              <a:lnSpc>
                <a:spcPct val="90000"/>
              </a:lnSpc>
            </a:pPr>
            <a:r>
              <a:rPr lang="en-US" sz="2600" dirty="0"/>
              <a:t>Results</a:t>
            </a:r>
            <a:br>
              <a:rPr lang="en-US" sz="2600" dirty="0"/>
            </a:br>
            <a:r>
              <a:rPr lang="en-US" sz="2600" dirty="0"/>
              <a:t>Timely Adoption Cats</a:t>
            </a:r>
          </a:p>
        </p:txBody>
      </p:sp>
      <p:graphicFrame>
        <p:nvGraphicFramePr>
          <p:cNvPr id="5" name="Content Placeholder 2" descr="SmartArt graphic">
            <a:extLst>
              <a:ext uri="{FF2B5EF4-FFF2-40B4-BE49-F238E27FC236}">
                <a16:creationId xmlns:a16="http://schemas.microsoft.com/office/drawing/2014/main" id="{65AA958D-239A-4E9F-9880-A6024BBB0D68}"/>
              </a:ext>
            </a:extLst>
          </p:cNvPr>
          <p:cNvGraphicFramePr>
            <a:graphicFrameLocks noGrp="1"/>
          </p:cNvGraphicFramePr>
          <p:nvPr>
            <p:ph idx="1"/>
            <p:extLst>
              <p:ext uri="{D42A27DB-BD31-4B8C-83A1-F6EECF244321}">
                <p14:modId xmlns:p14="http://schemas.microsoft.com/office/powerpoint/2010/main" val="137216473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Audio 3">
            <a:hlinkClick r:id="" action="ppaction://media"/>
            <a:extLst>
              <a:ext uri="{FF2B5EF4-FFF2-40B4-BE49-F238E27FC236}">
                <a16:creationId xmlns:a16="http://schemas.microsoft.com/office/drawing/2014/main" id="{97A234D2-32B2-43C6-9158-9846F197976A}"/>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74700231"/>
      </p:ext>
    </p:extLst>
  </p:cSld>
  <p:clrMapOvr>
    <a:masterClrMapping/>
  </p:clrMapOvr>
  <mc:AlternateContent xmlns:mc="http://schemas.openxmlformats.org/markup-compatibility/2006" xmlns:p14="http://schemas.microsoft.com/office/powerpoint/2010/main">
    <mc:Choice Requires="p14">
      <p:transition spd="slow" p14:dur="2000" advTm="42982"/>
    </mc:Choice>
    <mc:Fallback xmlns="">
      <p:transition spd="slow" advTm="42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581192" y="702156"/>
            <a:ext cx="11029616" cy="1188720"/>
          </a:xfrm>
        </p:spPr>
        <p:txBody>
          <a:bodyPr>
            <a:normAutofit/>
          </a:bodyPr>
          <a:lstStyle/>
          <a:p>
            <a:pPr>
              <a:lnSpc>
                <a:spcPct val="90000"/>
              </a:lnSpc>
            </a:pPr>
            <a:r>
              <a:rPr lang="en-US" sz="2600" dirty="0"/>
              <a:t>Results</a:t>
            </a:r>
            <a:br>
              <a:rPr lang="en-US" sz="2600" dirty="0"/>
            </a:br>
            <a:r>
              <a:rPr lang="en-US" sz="2600" dirty="0"/>
              <a:t>Adoption Channel - Dogs</a:t>
            </a:r>
          </a:p>
        </p:txBody>
      </p:sp>
      <p:graphicFrame>
        <p:nvGraphicFramePr>
          <p:cNvPr id="5" name="Content Placeholder 2" descr="SmartArt graphic">
            <a:extLst>
              <a:ext uri="{FF2B5EF4-FFF2-40B4-BE49-F238E27FC236}">
                <a16:creationId xmlns:a16="http://schemas.microsoft.com/office/drawing/2014/main" id="{65AA958D-239A-4E9F-9880-A6024BBB0D68}"/>
              </a:ext>
            </a:extLst>
          </p:cNvPr>
          <p:cNvGraphicFramePr>
            <a:graphicFrameLocks noGrp="1"/>
          </p:cNvGraphicFramePr>
          <p:nvPr>
            <p:ph idx="1"/>
            <p:extLst>
              <p:ext uri="{D42A27DB-BD31-4B8C-83A1-F6EECF244321}">
                <p14:modId xmlns:p14="http://schemas.microsoft.com/office/powerpoint/2010/main" val="309575448"/>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7" name="Audio 6">
            <a:hlinkClick r:id="" action="ppaction://media"/>
            <a:extLst>
              <a:ext uri="{FF2B5EF4-FFF2-40B4-BE49-F238E27FC236}">
                <a16:creationId xmlns:a16="http://schemas.microsoft.com/office/drawing/2014/main" id="{82376AC6-5E6D-494D-B35D-D1093EB8FF31}"/>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07128294"/>
      </p:ext>
    </p:extLst>
  </p:cSld>
  <p:clrMapOvr>
    <a:masterClrMapping/>
  </p:clrMapOvr>
  <mc:AlternateContent xmlns:mc="http://schemas.openxmlformats.org/markup-compatibility/2006" xmlns:p14="http://schemas.microsoft.com/office/powerpoint/2010/main">
    <mc:Choice Requires="p14">
      <p:transition spd="slow" p14:dur="2000" advTm="83469"/>
    </mc:Choice>
    <mc:Fallback xmlns="">
      <p:transition spd="slow" advTm="83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581192" y="702156"/>
            <a:ext cx="11029616" cy="1188720"/>
          </a:xfrm>
        </p:spPr>
        <p:txBody>
          <a:bodyPr>
            <a:normAutofit/>
          </a:bodyPr>
          <a:lstStyle/>
          <a:p>
            <a:r>
              <a:rPr lang="en-US"/>
              <a:t>Results</a:t>
            </a:r>
            <a:br>
              <a:rPr lang="en-US"/>
            </a:br>
            <a:r>
              <a:rPr lang="en-US"/>
              <a:t>Adoption Channel - Cats</a:t>
            </a:r>
          </a:p>
        </p:txBody>
      </p:sp>
      <p:graphicFrame>
        <p:nvGraphicFramePr>
          <p:cNvPr id="5" name="Content Placeholder 2" descr="SmartArt graphic">
            <a:extLst>
              <a:ext uri="{FF2B5EF4-FFF2-40B4-BE49-F238E27FC236}">
                <a16:creationId xmlns:a16="http://schemas.microsoft.com/office/drawing/2014/main" id="{65AA958D-239A-4E9F-9880-A6024BBB0D68}"/>
              </a:ext>
            </a:extLst>
          </p:cNvPr>
          <p:cNvGraphicFramePr>
            <a:graphicFrameLocks noGrp="1"/>
          </p:cNvGraphicFramePr>
          <p:nvPr>
            <p:ph idx="1"/>
            <p:extLst>
              <p:ext uri="{D42A27DB-BD31-4B8C-83A1-F6EECF244321}">
                <p14:modId xmlns:p14="http://schemas.microsoft.com/office/powerpoint/2010/main" val="40253458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Audio 3">
            <a:hlinkClick r:id="" action="ppaction://media"/>
            <a:extLst>
              <a:ext uri="{FF2B5EF4-FFF2-40B4-BE49-F238E27FC236}">
                <a16:creationId xmlns:a16="http://schemas.microsoft.com/office/drawing/2014/main" id="{23F6267E-5DE6-48FB-92A0-B7E8CFCC84D1}"/>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65797122"/>
      </p:ext>
    </p:extLst>
  </p:cSld>
  <p:clrMapOvr>
    <a:masterClrMapping/>
  </p:clrMapOvr>
  <mc:AlternateContent xmlns:mc="http://schemas.openxmlformats.org/markup-compatibility/2006" xmlns:p14="http://schemas.microsoft.com/office/powerpoint/2010/main">
    <mc:Choice Requires="p14">
      <p:transition spd="slow" p14:dur="2000" advTm="87063"/>
    </mc:Choice>
    <mc:Fallback xmlns="">
      <p:transition spd="slow" advTm="87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746228" y="1037967"/>
            <a:ext cx="3054091" cy="4709131"/>
          </a:xfrm>
        </p:spPr>
        <p:txBody>
          <a:bodyPr anchor="ctr">
            <a:normAutofit/>
          </a:bodyPr>
          <a:lstStyle/>
          <a:p>
            <a:r>
              <a:rPr lang="en-US" dirty="0"/>
              <a:t>Conclusion</a:t>
            </a:r>
          </a:p>
        </p:txBody>
      </p:sp>
      <p:sp>
        <p:nvSpPr>
          <p:cNvPr id="12" name="Rectangle 11">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descr="SmartArt graphic">
            <a:extLst>
              <a:ext uri="{FF2B5EF4-FFF2-40B4-BE49-F238E27FC236}">
                <a16:creationId xmlns:a16="http://schemas.microsoft.com/office/drawing/2014/main" id="{65AA958D-239A-4E9F-9880-A6024BBB0D68}"/>
              </a:ext>
            </a:extLst>
          </p:cNvPr>
          <p:cNvGraphicFramePr>
            <a:graphicFrameLocks noGrp="1"/>
          </p:cNvGraphicFramePr>
          <p:nvPr>
            <p:ph idx="1"/>
            <p:extLst>
              <p:ext uri="{D42A27DB-BD31-4B8C-83A1-F6EECF244321}">
                <p14:modId xmlns:p14="http://schemas.microsoft.com/office/powerpoint/2010/main" val="2840208899"/>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Audio 2">
            <a:hlinkClick r:id="" action="ppaction://media"/>
            <a:extLst>
              <a:ext uri="{FF2B5EF4-FFF2-40B4-BE49-F238E27FC236}">
                <a16:creationId xmlns:a16="http://schemas.microsoft.com/office/drawing/2014/main" id="{E2B37173-C09D-4E23-AA8E-8E2A87F499E2}"/>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37972263"/>
      </p:ext>
    </p:extLst>
  </p:cSld>
  <p:clrMapOvr>
    <a:masterClrMapping/>
  </p:clrMapOvr>
  <mc:AlternateContent xmlns:mc="http://schemas.openxmlformats.org/markup-compatibility/2006" xmlns:p14="http://schemas.microsoft.com/office/powerpoint/2010/main">
    <mc:Choice Requires="p14">
      <p:transition spd="slow" p14:dur="2000" advTm="60032"/>
    </mc:Choice>
    <mc:Fallback xmlns="">
      <p:transition spd="slow" advTm="60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581193" y="702156"/>
            <a:ext cx="6309003" cy="1013800"/>
          </a:xfrm>
        </p:spPr>
        <p:txBody>
          <a:bodyPr>
            <a:normAutofit/>
          </a:bodyPr>
          <a:lstStyle/>
          <a:p>
            <a:r>
              <a:rPr lang="en-US">
                <a:solidFill>
                  <a:schemeClr val="tx2"/>
                </a:solidFill>
              </a:rPr>
              <a:t>Introduction</a:t>
            </a:r>
            <a:br>
              <a:rPr lang="en-US">
                <a:solidFill>
                  <a:schemeClr val="tx2"/>
                </a:solidFill>
              </a:rPr>
            </a:br>
            <a:endParaRPr lang="en-US">
              <a:solidFill>
                <a:schemeClr val="tx2"/>
              </a:solidFill>
            </a:endParaRPr>
          </a:p>
        </p:txBody>
      </p:sp>
      <p:sp>
        <p:nvSpPr>
          <p:cNvPr id="2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465BCAA-6F5A-48D5-90B8-C08706C8ADAE}"/>
              </a:ext>
            </a:extLst>
          </p:cNvPr>
          <p:cNvSpPr>
            <a:spLocks noGrp="1"/>
          </p:cNvSpPr>
          <p:nvPr>
            <p:ph idx="1"/>
          </p:nvPr>
        </p:nvSpPr>
        <p:spPr>
          <a:xfrm>
            <a:off x="581194" y="2340864"/>
            <a:ext cx="5981531" cy="3634486"/>
          </a:xfrm>
        </p:spPr>
        <p:txBody>
          <a:bodyPr/>
          <a:lstStyle/>
          <a:p>
            <a:pPr lvl="0">
              <a:lnSpc>
                <a:spcPct val="100000"/>
              </a:lnSpc>
              <a:defRPr cap="all"/>
            </a:pPr>
            <a:r>
              <a:rPr lang="en-US" dirty="0"/>
              <a:t>The rate of intake in animal shelters surpasses the rate of adoption at most animal shelters</a:t>
            </a:r>
          </a:p>
          <a:p>
            <a:pPr lvl="0">
              <a:lnSpc>
                <a:spcPct val="100000"/>
              </a:lnSpc>
              <a:defRPr cap="all"/>
            </a:pPr>
            <a:r>
              <a:rPr lang="en-US" cap="all" dirty="0"/>
              <a:t>According to research estimates from the American Society for the Prevention of Cruelty to Animals (1), over 6.5 million pets enter shelters each year [1]. Of those, approximately 1.5 million animals are euthanized </a:t>
            </a:r>
          </a:p>
          <a:p>
            <a:pPr lvl="0">
              <a:lnSpc>
                <a:spcPct val="100000"/>
              </a:lnSpc>
              <a:defRPr cap="all"/>
            </a:pPr>
            <a:r>
              <a:rPr lang="en-US" cap="all" dirty="0"/>
              <a:t>NO KILL &lt;&gt; NO CAGE</a:t>
            </a:r>
          </a:p>
        </p:txBody>
      </p:sp>
      <p:graphicFrame>
        <p:nvGraphicFramePr>
          <p:cNvPr id="4" name="Diagram 3">
            <a:extLst>
              <a:ext uri="{FF2B5EF4-FFF2-40B4-BE49-F238E27FC236}">
                <a16:creationId xmlns:a16="http://schemas.microsoft.com/office/drawing/2014/main" id="{40094D77-D428-43E3-B81B-114A5202BF8D}"/>
              </a:ext>
            </a:extLst>
          </p:cNvPr>
          <p:cNvGraphicFramePr/>
          <p:nvPr>
            <p:extLst>
              <p:ext uri="{D42A27DB-BD31-4B8C-83A1-F6EECF244321}">
                <p14:modId xmlns:p14="http://schemas.microsoft.com/office/powerpoint/2010/main" val="3316294819"/>
              </p:ext>
            </p:extLst>
          </p:nvPr>
        </p:nvGraphicFramePr>
        <p:xfrm>
          <a:off x="6410325" y="1342772"/>
          <a:ext cx="5438775" cy="47246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7" name="Audio 6">
            <a:hlinkClick r:id="" action="ppaction://media"/>
            <a:extLst>
              <a:ext uri="{FF2B5EF4-FFF2-40B4-BE49-F238E27FC236}">
                <a16:creationId xmlns:a16="http://schemas.microsoft.com/office/drawing/2014/main" id="{FD3F5B86-9264-4D18-979C-A4DDC5943804}"/>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33271797"/>
      </p:ext>
    </p:extLst>
  </p:cSld>
  <p:clrMapOvr>
    <a:masterClrMapping/>
  </p:clrMapOvr>
  <mc:AlternateContent xmlns:mc="http://schemas.openxmlformats.org/markup-compatibility/2006" xmlns:p14="http://schemas.microsoft.com/office/powerpoint/2010/main">
    <mc:Choice Requires="p14">
      <p:transition spd="slow" p14:dur="2000" advTm="94125"/>
    </mc:Choice>
    <mc:Fallback xmlns="">
      <p:transition spd="slow" advTm="94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p:txBody>
          <a:bodyPr/>
          <a:lstStyle/>
          <a:p>
            <a:r>
              <a:rPr lang="en-US" dirty="0"/>
              <a:t>References</a:t>
            </a:r>
          </a:p>
        </p:txBody>
      </p:sp>
      <p:graphicFrame>
        <p:nvGraphicFramePr>
          <p:cNvPr id="5" name="Content Placeholder 2" descr="SmartArt graphic">
            <a:extLst>
              <a:ext uri="{FF2B5EF4-FFF2-40B4-BE49-F238E27FC236}">
                <a16:creationId xmlns:a16="http://schemas.microsoft.com/office/drawing/2014/main" id="{65AA958D-239A-4E9F-9880-A6024BBB0D68}"/>
              </a:ext>
            </a:extLst>
          </p:cNvPr>
          <p:cNvGraphicFramePr>
            <a:graphicFrameLocks noGrp="1"/>
          </p:cNvGraphicFramePr>
          <p:nvPr>
            <p:ph idx="1"/>
            <p:extLst>
              <p:ext uri="{D42A27DB-BD31-4B8C-83A1-F6EECF244321}">
                <p14:modId xmlns:p14="http://schemas.microsoft.com/office/powerpoint/2010/main" val="1278631245"/>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33604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40" name="Rectangle 39">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43" name="Rectangle 42">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Animal Intakes for 2015-2019 with Outcomes</a:t>
            </a:r>
          </a:p>
        </p:txBody>
      </p:sp>
      <p:pic>
        <p:nvPicPr>
          <p:cNvPr id="22" name="Content Placeholder 21" descr="A screenshot of a cell phone&#10;&#10;Description automatically generated">
            <a:extLst>
              <a:ext uri="{FF2B5EF4-FFF2-40B4-BE49-F238E27FC236}">
                <a16:creationId xmlns:a16="http://schemas.microsoft.com/office/drawing/2014/main" id="{8CE49C12-047A-4864-83FD-F5ECFDF64FB0}"/>
              </a:ext>
            </a:extLst>
          </p:cNvPr>
          <p:cNvPicPr>
            <a:picLocks noGrp="1" noChangeAspect="1"/>
          </p:cNvPicPr>
          <p:nvPr>
            <p:ph idx="1"/>
          </p:nvPr>
        </p:nvPicPr>
        <p:blipFill>
          <a:blip r:embed="rId6"/>
          <a:stretch>
            <a:fillRect/>
          </a:stretch>
        </p:blipFill>
        <p:spPr>
          <a:xfrm>
            <a:off x="4199160" y="288099"/>
            <a:ext cx="7997691" cy="6338169"/>
          </a:xfrm>
          <a:prstGeom prst="rect">
            <a:avLst/>
          </a:prstGeom>
        </p:spPr>
      </p:pic>
      <p:pic>
        <p:nvPicPr>
          <p:cNvPr id="5" name="Audio 4">
            <a:hlinkClick r:id="" action="ppaction://media"/>
            <a:extLst>
              <a:ext uri="{FF2B5EF4-FFF2-40B4-BE49-F238E27FC236}">
                <a16:creationId xmlns:a16="http://schemas.microsoft.com/office/drawing/2014/main" id="{3DF64677-8AE7-4FF2-8166-0E0B48A836C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75222686"/>
      </p:ext>
    </p:extLst>
  </p:cSld>
  <p:clrMapOvr>
    <a:masterClrMapping/>
  </p:clrMapOvr>
  <mc:AlternateContent xmlns:mc="http://schemas.openxmlformats.org/markup-compatibility/2006" xmlns:p14="http://schemas.microsoft.com/office/powerpoint/2010/main">
    <mc:Choice Requires="p14">
      <p:transition spd="slow" p14:dur="2000" advTm="42986"/>
    </mc:Choice>
    <mc:Fallback xmlns="">
      <p:transition spd="slow" advTm="42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9">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4382724" y="702156"/>
            <a:ext cx="7225075" cy="1013800"/>
          </a:xfrm>
        </p:spPr>
        <p:txBody>
          <a:bodyPr>
            <a:normAutofit/>
          </a:bodyPr>
          <a:lstStyle/>
          <a:p>
            <a:r>
              <a:rPr lang="en-US">
                <a:solidFill>
                  <a:schemeClr val="tx2"/>
                </a:solidFill>
              </a:rPr>
              <a:t>Challenges</a:t>
            </a:r>
          </a:p>
        </p:txBody>
      </p:sp>
      <p:sp>
        <p:nvSpPr>
          <p:cNvPr id="41" name="Rectangle 31">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72603"/>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33">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43" name="Rectangle 35">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descr="SmartArt graphic">
            <a:extLst>
              <a:ext uri="{FF2B5EF4-FFF2-40B4-BE49-F238E27FC236}">
                <a16:creationId xmlns:a16="http://schemas.microsoft.com/office/drawing/2014/main" id="{65AA958D-239A-4E9F-9880-A6024BBB0D68}"/>
              </a:ext>
            </a:extLst>
          </p:cNvPr>
          <p:cNvGraphicFramePr>
            <a:graphicFrameLocks noGrp="1"/>
          </p:cNvGraphicFramePr>
          <p:nvPr>
            <p:ph idx="1"/>
            <p:extLst>
              <p:ext uri="{D42A27DB-BD31-4B8C-83A1-F6EECF244321}">
                <p14:modId xmlns:p14="http://schemas.microsoft.com/office/powerpoint/2010/main" val="597995011"/>
              </p:ext>
            </p:extLst>
          </p:nvPr>
        </p:nvGraphicFramePr>
        <p:xfrm>
          <a:off x="4382726" y="1896533"/>
          <a:ext cx="6878108" cy="396226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Picture 3" descr="A close up of a dog&#10;&#10;Description automatically generated">
            <a:extLst>
              <a:ext uri="{FF2B5EF4-FFF2-40B4-BE49-F238E27FC236}">
                <a16:creationId xmlns:a16="http://schemas.microsoft.com/office/drawing/2014/main" id="{41F38726-EA46-4DA2-B967-FBA5578D45CD}"/>
              </a:ext>
            </a:extLst>
          </p:cNvPr>
          <p:cNvPicPr>
            <a:picLocks noChangeAspect="1"/>
          </p:cNvPicPr>
          <p:nvPr/>
        </p:nvPicPr>
        <p:blipFill>
          <a:blip r:embed="rId11" cstate="email">
            <a:extLst>
              <a:ext uri="{28A0092B-C50C-407E-A947-70E740481C1C}">
                <a14:useLocalDpi xmlns:a14="http://schemas.microsoft.com/office/drawing/2010/main"/>
              </a:ext>
              <a:ext uri="{837473B0-CC2E-450A-ABE3-18F120FF3D39}">
                <a1611:picAttrSrcUrl xmlns:a1611="http://schemas.microsoft.com/office/drawing/2016/11/main" r:id="rId12"/>
              </a:ext>
            </a:extLst>
          </a:blip>
          <a:stretch>
            <a:fillRect/>
          </a:stretch>
        </p:blipFill>
        <p:spPr>
          <a:xfrm>
            <a:off x="276311" y="1040203"/>
            <a:ext cx="3830101" cy="5375580"/>
          </a:xfrm>
          <a:prstGeom prst="rect">
            <a:avLst/>
          </a:prstGeom>
        </p:spPr>
      </p:pic>
      <p:sp>
        <p:nvSpPr>
          <p:cNvPr id="6" name="TextBox 5">
            <a:extLst>
              <a:ext uri="{FF2B5EF4-FFF2-40B4-BE49-F238E27FC236}">
                <a16:creationId xmlns:a16="http://schemas.microsoft.com/office/drawing/2014/main" id="{21089DFB-16A3-4044-9CC6-D7F6566953EB}"/>
              </a:ext>
            </a:extLst>
          </p:cNvPr>
          <p:cNvSpPr txBox="1"/>
          <p:nvPr/>
        </p:nvSpPr>
        <p:spPr>
          <a:xfrm>
            <a:off x="276311" y="6479762"/>
            <a:ext cx="3648663" cy="230832"/>
          </a:xfrm>
          <a:prstGeom prst="rect">
            <a:avLst/>
          </a:prstGeom>
          <a:noFill/>
        </p:spPr>
        <p:txBody>
          <a:bodyPr wrap="square" rtlCol="0">
            <a:spAutoFit/>
          </a:bodyPr>
          <a:lstStyle/>
          <a:p>
            <a:r>
              <a:rPr lang="en-US" sz="900">
                <a:hlinkClick r:id="rId12" tooltip="https://pngimg.com/download/50380"/>
              </a:rPr>
              <a:t>This Photo</a:t>
            </a:r>
            <a:r>
              <a:rPr lang="en-US" sz="900"/>
              <a:t> by Unknown Author is licensed under </a:t>
            </a:r>
            <a:r>
              <a:rPr lang="en-US" sz="900">
                <a:hlinkClick r:id="rId13" tooltip="https://creativecommons.org/licenses/by-nc/3.0/"/>
              </a:rPr>
              <a:t>CC BY-NC</a:t>
            </a:r>
            <a:endParaRPr lang="en-US" sz="900"/>
          </a:p>
        </p:txBody>
      </p:sp>
      <p:pic>
        <p:nvPicPr>
          <p:cNvPr id="8" name="Audio 7">
            <a:hlinkClick r:id="" action="ppaction://media"/>
            <a:extLst>
              <a:ext uri="{FF2B5EF4-FFF2-40B4-BE49-F238E27FC236}">
                <a16:creationId xmlns:a16="http://schemas.microsoft.com/office/drawing/2014/main" id="{E6C953DE-DC38-4DE6-B92F-5D39F2B9A79D}"/>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43411067"/>
      </p:ext>
    </p:extLst>
  </p:cSld>
  <p:clrMapOvr>
    <a:masterClrMapping/>
  </p:clrMapOvr>
  <mc:AlternateContent xmlns:mc="http://schemas.openxmlformats.org/markup-compatibility/2006" xmlns:p14="http://schemas.microsoft.com/office/powerpoint/2010/main">
    <mc:Choice Requires="p14">
      <p:transition spd="slow" p14:dur="2000" advTm="51067"/>
    </mc:Choice>
    <mc:Fallback xmlns="">
      <p:transition spd="slow" advTm="51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581192" y="702156"/>
            <a:ext cx="11029616" cy="1188720"/>
          </a:xfrm>
        </p:spPr>
        <p:txBody>
          <a:bodyPr>
            <a:normAutofit/>
          </a:bodyPr>
          <a:lstStyle/>
          <a:p>
            <a:r>
              <a:rPr lang="en-US" dirty="0"/>
              <a:t>Objective</a:t>
            </a:r>
          </a:p>
        </p:txBody>
      </p:sp>
      <p:graphicFrame>
        <p:nvGraphicFramePr>
          <p:cNvPr id="5" name="Content Placeholder 2" descr="SmartArt graphic">
            <a:extLst>
              <a:ext uri="{FF2B5EF4-FFF2-40B4-BE49-F238E27FC236}">
                <a16:creationId xmlns:a16="http://schemas.microsoft.com/office/drawing/2014/main" id="{65AA958D-239A-4E9F-9880-A6024BBB0D68}"/>
              </a:ext>
            </a:extLst>
          </p:cNvPr>
          <p:cNvGraphicFramePr>
            <a:graphicFrameLocks noGrp="1"/>
          </p:cNvGraphicFramePr>
          <p:nvPr>
            <p:ph idx="1"/>
            <p:extLst>
              <p:ext uri="{D42A27DB-BD31-4B8C-83A1-F6EECF244321}">
                <p14:modId xmlns:p14="http://schemas.microsoft.com/office/powerpoint/2010/main" val="256578967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Audio 3">
            <a:hlinkClick r:id="" action="ppaction://media"/>
            <a:extLst>
              <a:ext uri="{FF2B5EF4-FFF2-40B4-BE49-F238E27FC236}">
                <a16:creationId xmlns:a16="http://schemas.microsoft.com/office/drawing/2014/main" id="{5B7D4D16-376B-46E6-BAF2-366D97DDD7C8}"/>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64020313"/>
      </p:ext>
    </p:extLst>
  </p:cSld>
  <p:clrMapOvr>
    <a:masterClrMapping/>
  </p:clrMapOvr>
  <mc:AlternateContent xmlns:mc="http://schemas.openxmlformats.org/markup-compatibility/2006" xmlns:p14="http://schemas.microsoft.com/office/powerpoint/2010/main">
    <mc:Choice Requires="p14">
      <p:transition spd="slow" p14:dur="2000" advTm="27870"/>
    </mc:Choice>
    <mc:Fallback xmlns="">
      <p:transition spd="slow" advTm="27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p:txBody>
          <a:bodyPr/>
          <a:lstStyle/>
          <a:p>
            <a:r>
              <a:rPr lang="en-US" dirty="0"/>
              <a:t>Data Understanding</a:t>
            </a:r>
          </a:p>
        </p:txBody>
      </p:sp>
      <p:graphicFrame>
        <p:nvGraphicFramePr>
          <p:cNvPr id="5" name="Content Placeholder 2" descr="SmartArt graphic">
            <a:extLst>
              <a:ext uri="{FF2B5EF4-FFF2-40B4-BE49-F238E27FC236}">
                <a16:creationId xmlns:a16="http://schemas.microsoft.com/office/drawing/2014/main" id="{65AA958D-239A-4E9F-9880-A6024BBB0D68}"/>
              </a:ext>
            </a:extLst>
          </p:cNvPr>
          <p:cNvGraphicFramePr>
            <a:graphicFrameLocks noGrp="1"/>
          </p:cNvGraphicFramePr>
          <p:nvPr>
            <p:ph idx="1"/>
            <p:extLst>
              <p:ext uri="{D42A27DB-BD31-4B8C-83A1-F6EECF244321}">
                <p14:modId xmlns:p14="http://schemas.microsoft.com/office/powerpoint/2010/main" val="156407140"/>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Audio 3">
            <a:hlinkClick r:id="" action="ppaction://media"/>
            <a:extLst>
              <a:ext uri="{FF2B5EF4-FFF2-40B4-BE49-F238E27FC236}">
                <a16:creationId xmlns:a16="http://schemas.microsoft.com/office/drawing/2014/main" id="{67A27C34-1052-420D-A78A-7CAB0B677411}"/>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8300715"/>
      </p:ext>
    </p:extLst>
  </p:cSld>
  <p:clrMapOvr>
    <a:masterClrMapping/>
  </p:clrMapOvr>
  <mc:AlternateContent xmlns:mc="http://schemas.openxmlformats.org/markup-compatibility/2006" xmlns:p14="http://schemas.microsoft.com/office/powerpoint/2010/main">
    <mc:Choice Requires="p14">
      <p:transition spd="slow" p14:dur="2000" advTm="52538"/>
    </mc:Choice>
    <mc:Fallback xmlns="">
      <p:transition spd="slow" advTm="52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p:txBody>
          <a:bodyPr/>
          <a:lstStyle/>
          <a:p>
            <a:r>
              <a:rPr lang="en-US"/>
              <a:t>Variable Exploration</a:t>
            </a:r>
            <a:endParaRPr lang="en-US" dirty="0"/>
          </a:p>
        </p:txBody>
      </p:sp>
      <p:graphicFrame>
        <p:nvGraphicFramePr>
          <p:cNvPr id="5" name="Content Placeholder 2" descr="SmartArt graphic">
            <a:extLst>
              <a:ext uri="{FF2B5EF4-FFF2-40B4-BE49-F238E27FC236}">
                <a16:creationId xmlns:a16="http://schemas.microsoft.com/office/drawing/2014/main" id="{65AA958D-239A-4E9F-9880-A6024BBB0D68}"/>
              </a:ext>
            </a:extLst>
          </p:cNvPr>
          <p:cNvGraphicFramePr>
            <a:graphicFrameLocks noGrp="1"/>
          </p:cNvGraphicFramePr>
          <p:nvPr>
            <p:ph idx="1"/>
            <p:extLst>
              <p:ext uri="{D42A27DB-BD31-4B8C-83A1-F6EECF244321}">
                <p14:modId xmlns:p14="http://schemas.microsoft.com/office/powerpoint/2010/main" val="4004632795"/>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Audio 3">
            <a:hlinkClick r:id="" action="ppaction://media"/>
            <a:extLst>
              <a:ext uri="{FF2B5EF4-FFF2-40B4-BE49-F238E27FC236}">
                <a16:creationId xmlns:a16="http://schemas.microsoft.com/office/drawing/2014/main" id="{BE75967B-5185-41B0-89C9-5416BD0E8904}"/>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6743805"/>
      </p:ext>
    </p:extLst>
  </p:cSld>
  <p:clrMapOvr>
    <a:masterClrMapping/>
  </p:clrMapOvr>
  <mc:AlternateContent xmlns:mc="http://schemas.openxmlformats.org/markup-compatibility/2006" xmlns:p14="http://schemas.microsoft.com/office/powerpoint/2010/main">
    <mc:Choice Requires="p14">
      <p:transition spd="slow" p14:dur="2000" advTm="73285"/>
    </mc:Choice>
    <mc:Fallback xmlns="">
      <p:transition spd="slow" advTm="73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p:txBody>
          <a:bodyPr/>
          <a:lstStyle/>
          <a:p>
            <a:r>
              <a:rPr lang="en-US" dirty="0"/>
              <a:t>Numerical Variables</a:t>
            </a:r>
          </a:p>
        </p:txBody>
      </p:sp>
      <p:sp>
        <p:nvSpPr>
          <p:cNvPr id="4" name="Content Placeholder 3">
            <a:extLst>
              <a:ext uri="{FF2B5EF4-FFF2-40B4-BE49-F238E27FC236}">
                <a16:creationId xmlns:a16="http://schemas.microsoft.com/office/drawing/2014/main" id="{8B78FF80-DBD2-474C-8F44-BBC1C04095C3}"/>
              </a:ext>
            </a:extLst>
          </p:cNvPr>
          <p:cNvSpPr>
            <a:spLocks noGrp="1"/>
          </p:cNvSpPr>
          <p:nvPr>
            <p:ph idx="1"/>
          </p:nvPr>
        </p:nvSpPr>
        <p:spPr>
          <a:xfrm>
            <a:off x="581192" y="2273629"/>
            <a:ext cx="11029615" cy="3634486"/>
          </a:xfrm>
        </p:spPr>
        <p:txBody>
          <a:bodyPr/>
          <a:lstStyle/>
          <a:p>
            <a:pPr marL="0" indent="0">
              <a:buNone/>
            </a:pPr>
            <a:r>
              <a:rPr lang="en-US" sz="2800" b="1" dirty="0"/>
              <a:t>Dogs</a:t>
            </a:r>
            <a:endParaRPr lang="en-US" b="1" dirty="0"/>
          </a:p>
          <a:p>
            <a:pPr marL="0" indent="0">
              <a:buNone/>
            </a:pPr>
            <a:endParaRPr lang="en-US" dirty="0"/>
          </a:p>
          <a:p>
            <a:pPr marL="0" indent="0">
              <a:buNone/>
            </a:pPr>
            <a:endParaRPr lang="en-US" dirty="0"/>
          </a:p>
          <a:p>
            <a:pPr marL="0" indent="0">
              <a:buNone/>
            </a:pPr>
            <a:endParaRPr lang="en-US" dirty="0"/>
          </a:p>
          <a:p>
            <a:pPr marL="0" indent="0">
              <a:buNone/>
            </a:pPr>
            <a:r>
              <a:rPr lang="en-US" sz="2800" b="1" dirty="0"/>
              <a:t>Cats</a:t>
            </a:r>
            <a:endParaRPr lang="en-US" b="1" dirty="0"/>
          </a:p>
          <a:p>
            <a:pPr marL="0" indent="0">
              <a:buNone/>
            </a:pPr>
            <a:endParaRPr lang="en-US" dirty="0"/>
          </a:p>
          <a:p>
            <a:pPr marL="0" indent="0">
              <a:buNone/>
            </a:pPr>
            <a:endParaRPr lang="en-US" dirty="0"/>
          </a:p>
        </p:txBody>
      </p:sp>
      <p:graphicFrame>
        <p:nvGraphicFramePr>
          <p:cNvPr id="10" name="Table 9">
            <a:extLst>
              <a:ext uri="{FF2B5EF4-FFF2-40B4-BE49-F238E27FC236}">
                <a16:creationId xmlns:a16="http://schemas.microsoft.com/office/drawing/2014/main" id="{A7E3679D-F11D-4F79-8E50-4D9D352E84AA}"/>
              </a:ext>
            </a:extLst>
          </p:cNvPr>
          <p:cNvGraphicFramePr>
            <a:graphicFrameLocks noGrp="1"/>
          </p:cNvGraphicFramePr>
          <p:nvPr>
            <p:extLst>
              <p:ext uri="{D42A27DB-BD31-4B8C-83A1-F6EECF244321}">
                <p14:modId xmlns:p14="http://schemas.microsoft.com/office/powerpoint/2010/main" val="953596917"/>
              </p:ext>
            </p:extLst>
          </p:nvPr>
        </p:nvGraphicFramePr>
        <p:xfrm>
          <a:off x="581025" y="3149449"/>
          <a:ext cx="11359936" cy="940308"/>
        </p:xfrm>
        <a:graphic>
          <a:graphicData uri="http://schemas.openxmlformats.org/drawingml/2006/table">
            <a:tbl>
              <a:tblPr firstRow="1" firstCol="1" bandRow="1">
                <a:tableStyleId>{5C22544A-7EE6-4342-B048-85BDC9FD1C3A}</a:tableStyleId>
              </a:tblPr>
              <a:tblGrid>
                <a:gridCol w="1879787">
                  <a:extLst>
                    <a:ext uri="{9D8B030D-6E8A-4147-A177-3AD203B41FA5}">
                      <a16:colId xmlns:a16="http://schemas.microsoft.com/office/drawing/2014/main" val="1221225882"/>
                    </a:ext>
                  </a:extLst>
                </a:gridCol>
                <a:gridCol w="960197">
                  <a:extLst>
                    <a:ext uri="{9D8B030D-6E8A-4147-A177-3AD203B41FA5}">
                      <a16:colId xmlns:a16="http://schemas.microsoft.com/office/drawing/2014/main" val="582207579"/>
                    </a:ext>
                  </a:extLst>
                </a:gridCol>
                <a:gridCol w="1083756">
                  <a:extLst>
                    <a:ext uri="{9D8B030D-6E8A-4147-A177-3AD203B41FA5}">
                      <a16:colId xmlns:a16="http://schemas.microsoft.com/office/drawing/2014/main" val="1706938657"/>
                    </a:ext>
                  </a:extLst>
                </a:gridCol>
                <a:gridCol w="1756228">
                  <a:extLst>
                    <a:ext uri="{9D8B030D-6E8A-4147-A177-3AD203B41FA5}">
                      <a16:colId xmlns:a16="http://schemas.microsoft.com/office/drawing/2014/main" val="1389162456"/>
                    </a:ext>
                  </a:extLst>
                </a:gridCol>
                <a:gridCol w="1419992">
                  <a:extLst>
                    <a:ext uri="{9D8B030D-6E8A-4147-A177-3AD203B41FA5}">
                      <a16:colId xmlns:a16="http://schemas.microsoft.com/office/drawing/2014/main" val="39227258"/>
                    </a:ext>
                  </a:extLst>
                </a:gridCol>
                <a:gridCol w="1419992">
                  <a:extLst>
                    <a:ext uri="{9D8B030D-6E8A-4147-A177-3AD203B41FA5}">
                      <a16:colId xmlns:a16="http://schemas.microsoft.com/office/drawing/2014/main" val="1611884615"/>
                    </a:ext>
                  </a:extLst>
                </a:gridCol>
                <a:gridCol w="1419992">
                  <a:extLst>
                    <a:ext uri="{9D8B030D-6E8A-4147-A177-3AD203B41FA5}">
                      <a16:colId xmlns:a16="http://schemas.microsoft.com/office/drawing/2014/main" val="2485378599"/>
                    </a:ext>
                  </a:extLst>
                </a:gridCol>
                <a:gridCol w="1419992">
                  <a:extLst>
                    <a:ext uri="{9D8B030D-6E8A-4147-A177-3AD203B41FA5}">
                      <a16:colId xmlns:a16="http://schemas.microsoft.com/office/drawing/2014/main" val="1345585909"/>
                    </a:ext>
                  </a:extLst>
                </a:gridCol>
              </a:tblGrid>
              <a:tr h="0">
                <a:tc>
                  <a:txBody>
                    <a:bodyPr/>
                    <a:lstStyle/>
                    <a:p>
                      <a:pPr marL="0" marR="0">
                        <a:lnSpc>
                          <a:spcPct val="200000"/>
                        </a:lnSpc>
                        <a:spcBef>
                          <a:spcPts val="0"/>
                        </a:spcBef>
                        <a:spcAft>
                          <a:spcPts val="0"/>
                        </a:spcAft>
                      </a:pPr>
                      <a:r>
                        <a:rPr lang="en-US" sz="1800" dirty="0">
                          <a:effectLst/>
                        </a:rPr>
                        <a:t>Variable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Min</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dirty="0">
                          <a:effectLst/>
                        </a:rPr>
                        <a:t>Max</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Mean  </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Std_dev</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Skewness</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Kurtosis</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dirty="0">
                          <a:effectLst/>
                        </a:rPr>
                        <a:t>IQR</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44381824"/>
                  </a:ext>
                </a:extLst>
              </a:tr>
              <a:tr h="0">
                <a:tc>
                  <a:txBody>
                    <a:bodyPr/>
                    <a:lstStyle/>
                    <a:p>
                      <a:pPr marL="0" marR="0">
                        <a:lnSpc>
                          <a:spcPct val="200000"/>
                        </a:lnSpc>
                        <a:spcBef>
                          <a:spcPts val="0"/>
                        </a:spcBef>
                        <a:spcAft>
                          <a:spcPts val="0"/>
                        </a:spcAft>
                      </a:pPr>
                      <a:r>
                        <a:rPr lang="en-US" sz="1800">
                          <a:effectLst/>
                        </a:rPr>
                        <a:t>IntakeAgeMonths</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2</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212</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30.13829</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31.52417       </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1.73783</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6.112354  </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dirty="0">
                          <a:effectLst/>
                        </a:rPr>
                        <a:t>28</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37562960"/>
                  </a:ext>
                </a:extLst>
              </a:tr>
            </a:tbl>
          </a:graphicData>
        </a:graphic>
      </p:graphicFrame>
      <p:graphicFrame>
        <p:nvGraphicFramePr>
          <p:cNvPr id="12" name="Table 11">
            <a:extLst>
              <a:ext uri="{FF2B5EF4-FFF2-40B4-BE49-F238E27FC236}">
                <a16:creationId xmlns:a16="http://schemas.microsoft.com/office/drawing/2014/main" id="{5E999E17-F5FC-405A-B718-AEC89D8CEB21}"/>
              </a:ext>
            </a:extLst>
          </p:cNvPr>
          <p:cNvGraphicFramePr>
            <a:graphicFrameLocks noGrp="1"/>
          </p:cNvGraphicFramePr>
          <p:nvPr>
            <p:extLst>
              <p:ext uri="{D42A27DB-BD31-4B8C-83A1-F6EECF244321}">
                <p14:modId xmlns:p14="http://schemas.microsoft.com/office/powerpoint/2010/main" val="1827998578"/>
              </p:ext>
            </p:extLst>
          </p:nvPr>
        </p:nvGraphicFramePr>
        <p:xfrm>
          <a:off x="581024" y="4931425"/>
          <a:ext cx="11359936" cy="940308"/>
        </p:xfrm>
        <a:graphic>
          <a:graphicData uri="http://schemas.openxmlformats.org/drawingml/2006/table">
            <a:tbl>
              <a:tblPr firstRow="1" firstCol="1" bandRow="1">
                <a:tableStyleId>{5C22544A-7EE6-4342-B048-85BDC9FD1C3A}</a:tableStyleId>
              </a:tblPr>
              <a:tblGrid>
                <a:gridCol w="1879788">
                  <a:extLst>
                    <a:ext uri="{9D8B030D-6E8A-4147-A177-3AD203B41FA5}">
                      <a16:colId xmlns:a16="http://schemas.microsoft.com/office/drawing/2014/main" val="1624620972"/>
                    </a:ext>
                  </a:extLst>
                </a:gridCol>
                <a:gridCol w="960196">
                  <a:extLst>
                    <a:ext uri="{9D8B030D-6E8A-4147-A177-3AD203B41FA5}">
                      <a16:colId xmlns:a16="http://schemas.microsoft.com/office/drawing/2014/main" val="4175344142"/>
                    </a:ext>
                  </a:extLst>
                </a:gridCol>
                <a:gridCol w="1097204">
                  <a:extLst>
                    <a:ext uri="{9D8B030D-6E8A-4147-A177-3AD203B41FA5}">
                      <a16:colId xmlns:a16="http://schemas.microsoft.com/office/drawing/2014/main" val="486749011"/>
                    </a:ext>
                  </a:extLst>
                </a:gridCol>
                <a:gridCol w="1742780">
                  <a:extLst>
                    <a:ext uri="{9D8B030D-6E8A-4147-A177-3AD203B41FA5}">
                      <a16:colId xmlns:a16="http://schemas.microsoft.com/office/drawing/2014/main" val="258339932"/>
                    </a:ext>
                  </a:extLst>
                </a:gridCol>
                <a:gridCol w="1419992">
                  <a:extLst>
                    <a:ext uri="{9D8B030D-6E8A-4147-A177-3AD203B41FA5}">
                      <a16:colId xmlns:a16="http://schemas.microsoft.com/office/drawing/2014/main" val="3018222057"/>
                    </a:ext>
                  </a:extLst>
                </a:gridCol>
                <a:gridCol w="1419992">
                  <a:extLst>
                    <a:ext uri="{9D8B030D-6E8A-4147-A177-3AD203B41FA5}">
                      <a16:colId xmlns:a16="http://schemas.microsoft.com/office/drawing/2014/main" val="276259319"/>
                    </a:ext>
                  </a:extLst>
                </a:gridCol>
                <a:gridCol w="1419992">
                  <a:extLst>
                    <a:ext uri="{9D8B030D-6E8A-4147-A177-3AD203B41FA5}">
                      <a16:colId xmlns:a16="http://schemas.microsoft.com/office/drawing/2014/main" val="633466890"/>
                    </a:ext>
                  </a:extLst>
                </a:gridCol>
                <a:gridCol w="1419992">
                  <a:extLst>
                    <a:ext uri="{9D8B030D-6E8A-4147-A177-3AD203B41FA5}">
                      <a16:colId xmlns:a16="http://schemas.microsoft.com/office/drawing/2014/main" val="1725658082"/>
                    </a:ext>
                  </a:extLst>
                </a:gridCol>
              </a:tblGrid>
              <a:tr h="0">
                <a:tc>
                  <a:txBody>
                    <a:bodyPr/>
                    <a:lstStyle/>
                    <a:p>
                      <a:pPr marL="0" marR="0">
                        <a:lnSpc>
                          <a:spcPct val="200000"/>
                        </a:lnSpc>
                        <a:spcBef>
                          <a:spcPts val="0"/>
                        </a:spcBef>
                        <a:spcAft>
                          <a:spcPts val="0"/>
                        </a:spcAft>
                      </a:pPr>
                      <a:r>
                        <a:rPr lang="en-US" sz="1800">
                          <a:effectLst/>
                        </a:rPr>
                        <a:t>Variable     </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Min</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Max</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Mean  </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Std_dev</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Skewness</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Kurtosis</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dirty="0">
                          <a:effectLst/>
                        </a:rPr>
                        <a:t>IQR</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53343024"/>
                  </a:ext>
                </a:extLst>
              </a:tr>
              <a:tr h="0">
                <a:tc>
                  <a:txBody>
                    <a:bodyPr/>
                    <a:lstStyle/>
                    <a:p>
                      <a:pPr marL="0" marR="0">
                        <a:lnSpc>
                          <a:spcPct val="200000"/>
                        </a:lnSpc>
                        <a:spcBef>
                          <a:spcPts val="0"/>
                        </a:spcBef>
                        <a:spcAft>
                          <a:spcPts val="0"/>
                        </a:spcAft>
                      </a:pPr>
                      <a:r>
                        <a:rPr lang="en-US" sz="1800" dirty="0" err="1">
                          <a:effectLst/>
                        </a:rPr>
                        <a:t>IntakeAgeMonths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dirty="0">
                          <a:effectLst/>
                        </a:rPr>
                        <a:t>2</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204</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20.47779</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29.36719         </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2.638367</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11.27403  </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dirty="0">
                          <a:effectLst/>
                        </a:rPr>
                        <a:t>21</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60167911"/>
                  </a:ext>
                </a:extLst>
              </a:tr>
            </a:tbl>
          </a:graphicData>
        </a:graphic>
      </p:graphicFrame>
      <p:pic>
        <p:nvPicPr>
          <p:cNvPr id="17" name="Audio 16">
            <a:hlinkClick r:id="" action="ppaction://media"/>
            <a:extLst>
              <a:ext uri="{FF2B5EF4-FFF2-40B4-BE49-F238E27FC236}">
                <a16:creationId xmlns:a16="http://schemas.microsoft.com/office/drawing/2014/main" id="{36F74C51-A733-49F5-99E4-8C9018A4F57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51763785"/>
      </p:ext>
    </p:extLst>
  </p:cSld>
  <p:clrMapOvr>
    <a:masterClrMapping/>
  </p:clrMapOvr>
  <mc:AlternateContent xmlns:mc="http://schemas.openxmlformats.org/markup-compatibility/2006" xmlns:p14="http://schemas.microsoft.com/office/powerpoint/2010/main">
    <mc:Choice Requires="p14">
      <p:transition spd="slow" p14:dur="2000" advTm="21692"/>
    </mc:Choice>
    <mc:Fallback xmlns="">
      <p:transition spd="slow" advTm="21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Numerical features</a:t>
            </a:r>
          </a:p>
        </p:txBody>
      </p:sp>
      <p:pic>
        <p:nvPicPr>
          <p:cNvPr id="5" name="Content Placeholder 4" descr="A screenshot of a cell phone&#10;&#10;Description automatically generated">
            <a:extLst>
              <a:ext uri="{FF2B5EF4-FFF2-40B4-BE49-F238E27FC236}">
                <a16:creationId xmlns:a16="http://schemas.microsoft.com/office/drawing/2014/main" id="{BC62A866-D01B-4489-B186-02AD666FF339}"/>
              </a:ext>
            </a:extLst>
          </p:cNvPr>
          <p:cNvPicPr>
            <a:picLocks noGrp="1" noChangeAspect="1"/>
          </p:cNvPicPr>
          <p:nvPr>
            <p:ph idx="1"/>
          </p:nvPr>
        </p:nvPicPr>
        <p:blipFill>
          <a:blip r:embed="rId6"/>
          <a:stretch>
            <a:fillRect/>
          </a:stretch>
        </p:blipFill>
        <p:spPr>
          <a:xfrm>
            <a:off x="5011263" y="618067"/>
            <a:ext cx="6272444" cy="5598157"/>
          </a:xfrm>
          <a:prstGeom prst="rect">
            <a:avLst/>
          </a:prstGeom>
        </p:spPr>
      </p:pic>
      <p:pic>
        <p:nvPicPr>
          <p:cNvPr id="9" name="Audio 8">
            <a:hlinkClick r:id="" action="ppaction://media"/>
            <a:extLst>
              <a:ext uri="{FF2B5EF4-FFF2-40B4-BE49-F238E27FC236}">
                <a16:creationId xmlns:a16="http://schemas.microsoft.com/office/drawing/2014/main" id="{622B394B-0AB0-435D-A79D-10ADACDA985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35515584"/>
      </p:ext>
    </p:extLst>
  </p:cSld>
  <p:clrMapOvr>
    <a:masterClrMapping/>
  </p:clrMapOvr>
  <mc:AlternateContent xmlns:mc="http://schemas.openxmlformats.org/markup-compatibility/2006" xmlns:p14="http://schemas.microsoft.com/office/powerpoint/2010/main">
    <mc:Choice Requires="p14">
      <p:transition spd="slow" p14:dur="2000" advTm="11865"/>
    </mc:Choice>
    <mc:Fallback xmlns="">
      <p:transition spd="slow" advTm="11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DAA65C-2A3E-41E3-8210-42F87A33F1CF}">
  <ds:schemaRefs>
    <ds:schemaRef ds:uri="71af3243-3dd4-4a8d-8c0d-dd76da1f02a5"/>
    <ds:schemaRef ds:uri="http://www.w3.org/XML/1998/namespace"/>
    <ds:schemaRef ds:uri="http://purl.org/dc/terms/"/>
    <ds:schemaRef ds:uri="http://schemas.microsoft.com/office/2006/metadata/properties"/>
    <ds:schemaRef ds:uri="http://purl.org/dc/elements/1.1/"/>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A340FBF5-CE22-4CB2-841B-DC40463B86A3}">
  <ds:schemaRefs>
    <ds:schemaRef ds:uri="http://schemas.microsoft.com/sharepoint/v3/contenttype/forms"/>
  </ds:schemaRefs>
</ds:datastoreItem>
</file>

<file path=customXml/itemProps3.xml><?xml version="1.0" encoding="utf-8"?>
<ds:datastoreItem xmlns:ds="http://schemas.openxmlformats.org/officeDocument/2006/customXml" ds:itemID="{082F2A3E-7B59-4459-8461-6C50C5D55D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3392</Words>
  <Application>Microsoft Office PowerPoint</Application>
  <PresentationFormat>Widescreen</PresentationFormat>
  <Paragraphs>436</Paragraphs>
  <Slides>20</Slides>
  <Notes>20</Notes>
  <HiddenSlides>0</HiddenSlides>
  <MMClips>19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Franklin Gothic Book</vt:lpstr>
      <vt:lpstr>Franklin Gothic Demi</vt:lpstr>
      <vt:lpstr>Symbol</vt:lpstr>
      <vt:lpstr>Wingdings 2</vt:lpstr>
      <vt:lpstr>DividendVTI</vt:lpstr>
      <vt:lpstr>Predicting Timely Adoption and Optimizing Adoption Channels for Shelter Animals</vt:lpstr>
      <vt:lpstr>Introduction </vt:lpstr>
      <vt:lpstr>Animal Intakes for 2015-2019 with Outcomes</vt:lpstr>
      <vt:lpstr>Challenges</vt:lpstr>
      <vt:lpstr>Objective</vt:lpstr>
      <vt:lpstr>Data Understanding</vt:lpstr>
      <vt:lpstr>Variable Exploration</vt:lpstr>
      <vt:lpstr>Numerical Variables</vt:lpstr>
      <vt:lpstr>Numerical features</vt:lpstr>
      <vt:lpstr>Categorical Variables - Dogs</vt:lpstr>
      <vt:lpstr>Categorical Variables - Cats</vt:lpstr>
      <vt:lpstr>Target Variables</vt:lpstr>
      <vt:lpstr>Target Variables</vt:lpstr>
      <vt:lpstr>Modeling</vt:lpstr>
      <vt:lpstr>Results Timely Adoption Dogs</vt:lpstr>
      <vt:lpstr>Results Timely Adoption Cats</vt:lpstr>
      <vt:lpstr>Results Adoption Channel - Dogs</vt:lpstr>
      <vt:lpstr>Results Adoption Channel - Cats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2020-08-08T20:36:32Z</dcterms:created>
  <dcterms:modified xsi:type="dcterms:W3CDTF">2021-03-27T19:06:37Z</dcterms:modified>
</cp:coreProperties>
</file>